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6.jpg" ContentType="image/jpg"/>
  <Override PartName="/ppt/media/image30.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4" r:id="rId5"/>
    <p:sldMasterId id="2147483652" r:id="rId6"/>
    <p:sldMasterId id="2147483656" r:id="rId7"/>
    <p:sldMasterId id="2147483675" r:id="rId8"/>
    <p:sldMasterId id="2147483694" r:id="rId9"/>
  </p:sldMasterIdLst>
  <p:notesMasterIdLst>
    <p:notesMasterId r:id="rId55"/>
  </p:notesMasterIdLst>
  <p:sldIdLst>
    <p:sldId id="258" r:id="rId10"/>
    <p:sldId id="341" r:id="rId11"/>
    <p:sldId id="2059" r:id="rId12"/>
    <p:sldId id="336" r:id="rId13"/>
    <p:sldId id="338" r:id="rId14"/>
    <p:sldId id="339" r:id="rId15"/>
    <p:sldId id="342" r:id="rId16"/>
    <p:sldId id="326" r:id="rId17"/>
    <p:sldId id="592" r:id="rId18"/>
    <p:sldId id="558" r:id="rId19"/>
    <p:sldId id="559" r:id="rId20"/>
    <p:sldId id="2060" r:id="rId21"/>
    <p:sldId id="560" r:id="rId22"/>
    <p:sldId id="561" r:id="rId23"/>
    <p:sldId id="562" r:id="rId24"/>
    <p:sldId id="2067" r:id="rId25"/>
    <p:sldId id="2062" r:id="rId26"/>
    <p:sldId id="2063" r:id="rId27"/>
    <p:sldId id="2064" r:id="rId28"/>
    <p:sldId id="2065" r:id="rId29"/>
    <p:sldId id="2066" r:id="rId30"/>
    <p:sldId id="2047" r:id="rId31"/>
    <p:sldId id="583" r:id="rId32"/>
    <p:sldId id="584" r:id="rId33"/>
    <p:sldId id="564" r:id="rId34"/>
    <p:sldId id="578" r:id="rId35"/>
    <p:sldId id="574" r:id="rId36"/>
    <p:sldId id="577" r:id="rId37"/>
    <p:sldId id="576" r:id="rId38"/>
    <p:sldId id="573" r:id="rId39"/>
    <p:sldId id="586" r:id="rId40"/>
    <p:sldId id="587" r:id="rId41"/>
    <p:sldId id="588" r:id="rId42"/>
    <p:sldId id="593" r:id="rId43"/>
    <p:sldId id="595" r:id="rId44"/>
    <p:sldId id="594" r:id="rId45"/>
    <p:sldId id="572" r:id="rId46"/>
    <p:sldId id="569" r:id="rId47"/>
    <p:sldId id="568" r:id="rId48"/>
    <p:sldId id="2049" r:id="rId49"/>
    <p:sldId id="566" r:id="rId50"/>
    <p:sldId id="2069" r:id="rId51"/>
    <p:sldId id="331" r:id="rId52"/>
    <p:sldId id="567" r:id="rId53"/>
    <p:sldId id="565" r:id="rId5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wers, Lindsay A" initials="PLA" lastIdx="24" clrIdx="0">
    <p:extLst>
      <p:ext uri="{19B8F6BF-5375-455C-9EA6-DF929625EA0E}">
        <p15:presenceInfo xmlns:p15="http://schemas.microsoft.com/office/powerpoint/2012/main" userId="S::lpowers@usgs.gov::0d6824cd-4172-49c0-9675-2a335c028e9f" providerId="AD"/>
      </p:ext>
    </p:extLst>
  </p:cmAuthor>
  <p:cmAuthor id="2" name="Johnson, Michaela R" initials="JMR" lastIdx="21" clrIdx="1">
    <p:extLst>
      <p:ext uri="{19B8F6BF-5375-455C-9EA6-DF929625EA0E}">
        <p15:presenceInfo xmlns:p15="http://schemas.microsoft.com/office/powerpoint/2012/main" userId="S::mrjohns@usgs.gov::07ffc0ca-e56b-4d1c-adac-7863e47ac2f7" providerId="AD"/>
      </p:ext>
    </p:extLst>
  </p:cmAuthor>
  <p:cmAuthor id="3" name="Day, Warren C" initials="DWC" lastIdx="11" clrIdx="2">
    <p:extLst>
      <p:ext uri="{19B8F6BF-5375-455C-9EA6-DF929625EA0E}">
        <p15:presenceInfo xmlns:p15="http://schemas.microsoft.com/office/powerpoint/2012/main" userId="S::wday@usgs.gov::39560514-436e-44b3-8d4a-d65e8128fe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4762" autoAdjust="0"/>
  </p:normalViewPr>
  <p:slideViewPr>
    <p:cSldViewPr snapToGrid="0">
      <p:cViewPr varScale="1">
        <p:scale>
          <a:sx n="117" d="100"/>
          <a:sy n="117" d="100"/>
        </p:scale>
        <p:origin x="1434"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AA14-AA87-6543-B4AE-12D49A5A6C1C}" type="datetimeFigureOut">
              <a:rPr lang="en-US" smtClean="0"/>
              <a:pPr/>
              <a:t>11/1/2021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CB47A-5BAF-5847-8462-8E087781F250}" type="slidenum">
              <a:rPr lang="en-US" smtClean="0"/>
              <a:pPr/>
              <a:t>‹#›</a:t>
            </a:fld>
            <a:endParaRPr lang="en-US"/>
          </a:p>
        </p:txBody>
      </p:sp>
    </p:spTree>
    <p:extLst>
      <p:ext uri="{BB962C8B-B14F-4D97-AF65-F5344CB8AC3E}">
        <p14:creationId xmlns:p14="http://schemas.microsoft.com/office/powerpoint/2010/main" val="40856074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a:t>
            </a:fld>
            <a:endParaRPr lang="en-US"/>
          </a:p>
        </p:txBody>
      </p:sp>
    </p:spTree>
    <p:extLst>
      <p:ext uri="{BB962C8B-B14F-4D97-AF65-F5344CB8AC3E}">
        <p14:creationId xmlns:p14="http://schemas.microsoft.com/office/powerpoint/2010/main" val="4144338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10</a:t>
            </a:fld>
            <a:endParaRPr lang="en-US"/>
          </a:p>
        </p:txBody>
      </p:sp>
    </p:spTree>
    <p:extLst>
      <p:ext uri="{BB962C8B-B14F-4D97-AF65-F5344CB8AC3E}">
        <p14:creationId xmlns:p14="http://schemas.microsoft.com/office/powerpoint/2010/main" val="1176528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11</a:t>
            </a:fld>
            <a:endParaRPr lang="en-US"/>
          </a:p>
        </p:txBody>
      </p:sp>
    </p:spTree>
    <p:extLst>
      <p:ext uri="{BB962C8B-B14F-4D97-AF65-F5344CB8AC3E}">
        <p14:creationId xmlns:p14="http://schemas.microsoft.com/office/powerpoint/2010/main" val="3421005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12</a:t>
            </a:fld>
            <a:endParaRPr lang="en-US"/>
          </a:p>
        </p:txBody>
      </p:sp>
    </p:spTree>
    <p:extLst>
      <p:ext uri="{BB962C8B-B14F-4D97-AF65-F5344CB8AC3E}">
        <p14:creationId xmlns:p14="http://schemas.microsoft.com/office/powerpoint/2010/main" val="194890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13</a:t>
            </a:fld>
            <a:endParaRPr lang="en-US"/>
          </a:p>
        </p:txBody>
      </p:sp>
    </p:spTree>
    <p:extLst>
      <p:ext uri="{BB962C8B-B14F-4D97-AF65-F5344CB8AC3E}">
        <p14:creationId xmlns:p14="http://schemas.microsoft.com/office/powerpoint/2010/main" val="3506005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14</a:t>
            </a:fld>
            <a:endParaRPr lang="en-US"/>
          </a:p>
        </p:txBody>
      </p:sp>
    </p:spTree>
    <p:extLst>
      <p:ext uri="{BB962C8B-B14F-4D97-AF65-F5344CB8AC3E}">
        <p14:creationId xmlns:p14="http://schemas.microsoft.com/office/powerpoint/2010/main" val="822232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15</a:t>
            </a:fld>
            <a:endParaRPr lang="en-US"/>
          </a:p>
        </p:txBody>
      </p:sp>
    </p:spTree>
    <p:extLst>
      <p:ext uri="{BB962C8B-B14F-4D97-AF65-F5344CB8AC3E}">
        <p14:creationId xmlns:p14="http://schemas.microsoft.com/office/powerpoint/2010/main" val="3915009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16</a:t>
            </a:fld>
            <a:endParaRPr lang="en-US"/>
          </a:p>
        </p:txBody>
      </p:sp>
    </p:spTree>
    <p:extLst>
      <p:ext uri="{BB962C8B-B14F-4D97-AF65-F5344CB8AC3E}">
        <p14:creationId xmlns:p14="http://schemas.microsoft.com/office/powerpoint/2010/main" val="1665034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5CB47A-5BAF-5847-8462-8E087781F250}" type="slidenum">
              <a:rPr lang="en-US" smtClean="0"/>
              <a:pPr/>
              <a:t>22</a:t>
            </a:fld>
            <a:endParaRPr lang="en-US"/>
          </a:p>
        </p:txBody>
      </p:sp>
    </p:spTree>
    <p:extLst>
      <p:ext uri="{BB962C8B-B14F-4D97-AF65-F5344CB8AC3E}">
        <p14:creationId xmlns:p14="http://schemas.microsoft.com/office/powerpoint/2010/main" val="3446463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23</a:t>
            </a:fld>
            <a:endParaRPr lang="en-US"/>
          </a:p>
        </p:txBody>
      </p:sp>
    </p:spTree>
    <p:extLst>
      <p:ext uri="{BB962C8B-B14F-4D97-AF65-F5344CB8AC3E}">
        <p14:creationId xmlns:p14="http://schemas.microsoft.com/office/powerpoint/2010/main" val="3493282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24</a:t>
            </a:fld>
            <a:endParaRPr lang="en-US"/>
          </a:p>
        </p:txBody>
      </p:sp>
    </p:spTree>
    <p:extLst>
      <p:ext uri="{BB962C8B-B14F-4D97-AF65-F5344CB8AC3E}">
        <p14:creationId xmlns:p14="http://schemas.microsoft.com/office/powerpoint/2010/main" val="3203216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a:t>
            </a:fld>
            <a:endParaRPr lang="en-US"/>
          </a:p>
        </p:txBody>
      </p:sp>
    </p:spTree>
    <p:extLst>
      <p:ext uri="{BB962C8B-B14F-4D97-AF65-F5344CB8AC3E}">
        <p14:creationId xmlns:p14="http://schemas.microsoft.com/office/powerpoint/2010/main" val="1648454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25</a:t>
            </a:fld>
            <a:endParaRPr lang="en-US"/>
          </a:p>
        </p:txBody>
      </p:sp>
    </p:spTree>
    <p:extLst>
      <p:ext uri="{BB962C8B-B14F-4D97-AF65-F5344CB8AC3E}">
        <p14:creationId xmlns:p14="http://schemas.microsoft.com/office/powerpoint/2010/main" val="303010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26</a:t>
            </a:fld>
            <a:endParaRPr lang="en-US"/>
          </a:p>
        </p:txBody>
      </p:sp>
    </p:spTree>
    <p:extLst>
      <p:ext uri="{BB962C8B-B14F-4D97-AF65-F5344CB8AC3E}">
        <p14:creationId xmlns:p14="http://schemas.microsoft.com/office/powerpoint/2010/main" val="1035495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27</a:t>
            </a:fld>
            <a:endParaRPr lang="en-US"/>
          </a:p>
        </p:txBody>
      </p:sp>
    </p:spTree>
    <p:extLst>
      <p:ext uri="{BB962C8B-B14F-4D97-AF65-F5344CB8AC3E}">
        <p14:creationId xmlns:p14="http://schemas.microsoft.com/office/powerpoint/2010/main" val="113147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28</a:t>
            </a:fld>
            <a:endParaRPr lang="en-US"/>
          </a:p>
        </p:txBody>
      </p:sp>
    </p:spTree>
    <p:extLst>
      <p:ext uri="{BB962C8B-B14F-4D97-AF65-F5344CB8AC3E}">
        <p14:creationId xmlns:p14="http://schemas.microsoft.com/office/powerpoint/2010/main" val="4196508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29</a:t>
            </a:fld>
            <a:endParaRPr lang="en-US"/>
          </a:p>
        </p:txBody>
      </p:sp>
    </p:spTree>
    <p:extLst>
      <p:ext uri="{BB962C8B-B14F-4D97-AF65-F5344CB8AC3E}">
        <p14:creationId xmlns:p14="http://schemas.microsoft.com/office/powerpoint/2010/main" val="638843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30</a:t>
            </a:fld>
            <a:endParaRPr lang="en-US"/>
          </a:p>
        </p:txBody>
      </p:sp>
    </p:spTree>
    <p:extLst>
      <p:ext uri="{BB962C8B-B14F-4D97-AF65-F5344CB8AC3E}">
        <p14:creationId xmlns:p14="http://schemas.microsoft.com/office/powerpoint/2010/main" val="3848159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31</a:t>
            </a:fld>
            <a:endParaRPr lang="en-US"/>
          </a:p>
        </p:txBody>
      </p:sp>
    </p:spTree>
    <p:extLst>
      <p:ext uri="{BB962C8B-B14F-4D97-AF65-F5344CB8AC3E}">
        <p14:creationId xmlns:p14="http://schemas.microsoft.com/office/powerpoint/2010/main" val="2567572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32</a:t>
            </a:fld>
            <a:endParaRPr lang="en-US"/>
          </a:p>
        </p:txBody>
      </p:sp>
    </p:spTree>
    <p:extLst>
      <p:ext uri="{BB962C8B-B14F-4D97-AF65-F5344CB8AC3E}">
        <p14:creationId xmlns:p14="http://schemas.microsoft.com/office/powerpoint/2010/main" val="2295376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33</a:t>
            </a:fld>
            <a:endParaRPr lang="en-US"/>
          </a:p>
        </p:txBody>
      </p:sp>
    </p:spTree>
    <p:extLst>
      <p:ext uri="{BB962C8B-B14F-4D97-AF65-F5344CB8AC3E}">
        <p14:creationId xmlns:p14="http://schemas.microsoft.com/office/powerpoint/2010/main" val="4191564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34</a:t>
            </a:fld>
            <a:endParaRPr lang="en-US"/>
          </a:p>
        </p:txBody>
      </p:sp>
    </p:spTree>
    <p:extLst>
      <p:ext uri="{BB962C8B-B14F-4D97-AF65-F5344CB8AC3E}">
        <p14:creationId xmlns:p14="http://schemas.microsoft.com/office/powerpoint/2010/main" val="3182517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5CB47A-5BAF-5847-8462-8E087781F2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159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36</a:t>
            </a:fld>
            <a:endParaRPr lang="en-US"/>
          </a:p>
        </p:txBody>
      </p:sp>
    </p:spTree>
    <p:extLst>
      <p:ext uri="{BB962C8B-B14F-4D97-AF65-F5344CB8AC3E}">
        <p14:creationId xmlns:p14="http://schemas.microsoft.com/office/powerpoint/2010/main" val="1288642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37</a:t>
            </a:fld>
            <a:endParaRPr lang="en-US"/>
          </a:p>
        </p:txBody>
      </p:sp>
    </p:spTree>
    <p:extLst>
      <p:ext uri="{BB962C8B-B14F-4D97-AF65-F5344CB8AC3E}">
        <p14:creationId xmlns:p14="http://schemas.microsoft.com/office/powerpoint/2010/main" val="1766901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39</a:t>
            </a:fld>
            <a:endParaRPr lang="en-US"/>
          </a:p>
        </p:txBody>
      </p:sp>
    </p:spTree>
    <p:extLst>
      <p:ext uri="{BB962C8B-B14F-4D97-AF65-F5344CB8AC3E}">
        <p14:creationId xmlns:p14="http://schemas.microsoft.com/office/powerpoint/2010/main" val="3731601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40</a:t>
            </a:fld>
            <a:endParaRPr lang="en-US"/>
          </a:p>
        </p:txBody>
      </p:sp>
    </p:spTree>
    <p:extLst>
      <p:ext uri="{BB962C8B-B14F-4D97-AF65-F5344CB8AC3E}">
        <p14:creationId xmlns:p14="http://schemas.microsoft.com/office/powerpoint/2010/main" val="2180005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41</a:t>
            </a:fld>
            <a:endParaRPr lang="en-US"/>
          </a:p>
        </p:txBody>
      </p:sp>
    </p:spTree>
    <p:extLst>
      <p:ext uri="{BB962C8B-B14F-4D97-AF65-F5344CB8AC3E}">
        <p14:creationId xmlns:p14="http://schemas.microsoft.com/office/powerpoint/2010/main" val="359687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42</a:t>
            </a:fld>
            <a:endParaRPr lang="en-US"/>
          </a:p>
        </p:txBody>
      </p:sp>
    </p:spTree>
    <p:extLst>
      <p:ext uri="{BB962C8B-B14F-4D97-AF65-F5344CB8AC3E}">
        <p14:creationId xmlns:p14="http://schemas.microsoft.com/office/powerpoint/2010/main" val="1896825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43</a:t>
            </a:fld>
            <a:endParaRPr lang="en-US"/>
          </a:p>
        </p:txBody>
      </p:sp>
    </p:spTree>
    <p:extLst>
      <p:ext uri="{BB962C8B-B14F-4D97-AF65-F5344CB8AC3E}">
        <p14:creationId xmlns:p14="http://schemas.microsoft.com/office/powerpoint/2010/main" val="702731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44</a:t>
            </a:fld>
            <a:endParaRPr lang="en-US"/>
          </a:p>
        </p:txBody>
      </p:sp>
    </p:spTree>
    <p:extLst>
      <p:ext uri="{BB962C8B-B14F-4D97-AF65-F5344CB8AC3E}">
        <p14:creationId xmlns:p14="http://schemas.microsoft.com/office/powerpoint/2010/main" val="2219395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4</a:t>
            </a:fld>
            <a:endParaRPr lang="en-US"/>
          </a:p>
        </p:txBody>
      </p:sp>
    </p:spTree>
    <p:extLst>
      <p:ext uri="{BB962C8B-B14F-4D97-AF65-F5344CB8AC3E}">
        <p14:creationId xmlns:p14="http://schemas.microsoft.com/office/powerpoint/2010/main" val="1660749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5</a:t>
            </a:fld>
            <a:endParaRPr lang="en-US"/>
          </a:p>
        </p:txBody>
      </p:sp>
    </p:spTree>
    <p:extLst>
      <p:ext uri="{BB962C8B-B14F-4D97-AF65-F5344CB8AC3E}">
        <p14:creationId xmlns:p14="http://schemas.microsoft.com/office/powerpoint/2010/main" val="559141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6</a:t>
            </a:fld>
            <a:endParaRPr lang="en-US"/>
          </a:p>
        </p:txBody>
      </p:sp>
    </p:spTree>
    <p:extLst>
      <p:ext uri="{BB962C8B-B14F-4D97-AF65-F5344CB8AC3E}">
        <p14:creationId xmlns:p14="http://schemas.microsoft.com/office/powerpoint/2010/main" val="3231611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7</a:t>
            </a:fld>
            <a:endParaRPr lang="en-US"/>
          </a:p>
        </p:txBody>
      </p:sp>
    </p:spTree>
    <p:extLst>
      <p:ext uri="{BB962C8B-B14F-4D97-AF65-F5344CB8AC3E}">
        <p14:creationId xmlns:p14="http://schemas.microsoft.com/office/powerpoint/2010/main" val="4658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8</a:t>
            </a:fld>
            <a:endParaRPr lang="en-US"/>
          </a:p>
        </p:txBody>
      </p:sp>
    </p:spTree>
    <p:extLst>
      <p:ext uri="{BB962C8B-B14F-4D97-AF65-F5344CB8AC3E}">
        <p14:creationId xmlns:p14="http://schemas.microsoft.com/office/powerpoint/2010/main" val="972742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9</a:t>
            </a:fld>
            <a:endParaRPr lang="en-US"/>
          </a:p>
        </p:txBody>
      </p:sp>
    </p:spTree>
    <p:extLst>
      <p:ext uri="{BB962C8B-B14F-4D97-AF65-F5344CB8AC3E}">
        <p14:creationId xmlns:p14="http://schemas.microsoft.com/office/powerpoint/2010/main" val="3506344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3173851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0"/>
            <a:ext cx="2780167" cy="1366439"/>
          </a:xfrm>
        </p:spPr>
        <p:txBody>
          <a:bodyPr anchor="b">
            <a:normAutofit/>
          </a:bodyPr>
          <a:lstStyle>
            <a:lvl1pPr algn="ctr">
              <a:defRPr sz="1800" b="0"/>
            </a:lvl1pPr>
          </a:lstStyle>
          <a:p>
            <a:r>
              <a:rPr lang="en-US"/>
              <a:t>Click to edit Master title style</a:t>
            </a:r>
          </a:p>
        </p:txBody>
      </p:sp>
      <p:sp>
        <p:nvSpPr>
          <p:cNvPr id="3" name="Content Placeholder 2"/>
          <p:cNvSpPr>
            <a:spLocks noGrp="1"/>
          </p:cNvSpPr>
          <p:nvPr>
            <p:ph idx="1"/>
          </p:nvPr>
        </p:nvSpPr>
        <p:spPr>
          <a:xfrm>
            <a:off x="3641725" y="457200"/>
            <a:ext cx="4808943" cy="38862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347" y="1823639"/>
            <a:ext cx="2780167" cy="251976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1213629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49" y="457200"/>
            <a:ext cx="2688125" cy="3903624"/>
          </a:xfrm>
          <a:prstGeom prst="rect">
            <a:avLst/>
          </a:prstGeom>
        </p:spPr>
      </p:pic>
      <p:sp>
        <p:nvSpPr>
          <p:cNvPr id="2" name="Title 1"/>
          <p:cNvSpPr>
            <a:spLocks noGrp="1"/>
          </p:cNvSpPr>
          <p:nvPr>
            <p:ph type="title"/>
          </p:nvPr>
        </p:nvSpPr>
        <p:spPr>
          <a:xfrm>
            <a:off x="685347" y="457442"/>
            <a:ext cx="4451212" cy="1372004"/>
          </a:xfrm>
        </p:spPr>
        <p:txBody>
          <a:bodyPr anchor="b">
            <a:no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5581914" y="572776"/>
            <a:ext cx="2456813" cy="3684617"/>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685347" y="1829445"/>
            <a:ext cx="4451212" cy="253210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1860390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3" y="410855"/>
            <a:ext cx="7606349" cy="2862605"/>
          </a:xfrm>
          <a:prstGeom prst="rect">
            <a:avLst/>
          </a:prstGeom>
        </p:spPr>
      </p:pic>
      <p:sp>
        <p:nvSpPr>
          <p:cNvPr id="2" name="Title 1"/>
          <p:cNvSpPr>
            <a:spLocks noGrp="1"/>
          </p:cNvSpPr>
          <p:nvPr>
            <p:ph type="title"/>
          </p:nvPr>
        </p:nvSpPr>
        <p:spPr>
          <a:xfrm>
            <a:off x="685354" y="3423941"/>
            <a:ext cx="7766495" cy="407604"/>
          </a:xfrm>
        </p:spPr>
        <p:txBody>
          <a:bodyPr anchor="b">
            <a:normAutofit/>
          </a:bodyPr>
          <a:lstStyle>
            <a:lvl1pPr algn="ctr">
              <a:defRPr sz="2100"/>
            </a:lvl1pPr>
          </a:lstStyle>
          <a:p>
            <a:r>
              <a:rPr lang="en-US"/>
              <a:t>Click to edit Master title style</a:t>
            </a:r>
          </a:p>
        </p:txBody>
      </p:sp>
      <p:sp>
        <p:nvSpPr>
          <p:cNvPr id="3" name="Picture Placeholder 2"/>
          <p:cNvSpPr>
            <a:spLocks noGrp="1" noChangeAspect="1"/>
          </p:cNvSpPr>
          <p:nvPr>
            <p:ph type="pic" idx="1"/>
          </p:nvPr>
        </p:nvSpPr>
        <p:spPr>
          <a:xfrm>
            <a:off x="877012" y="521257"/>
            <a:ext cx="7384010" cy="2644253"/>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85346" y="3831546"/>
            <a:ext cx="7765322" cy="51185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19390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456328"/>
            <a:ext cx="7765322" cy="2650758"/>
          </a:xfrm>
        </p:spPr>
        <p:txBody>
          <a:bodyPr anchor="ctr"/>
          <a:lstStyle>
            <a:lvl1pPr>
              <a:defRPr sz="2400"/>
            </a:lvl1pPr>
          </a:lstStyle>
          <a:p>
            <a:r>
              <a:rPr lang="en-US"/>
              <a:t>Click to edit Master title style</a:t>
            </a:r>
          </a:p>
        </p:txBody>
      </p:sp>
      <p:sp>
        <p:nvSpPr>
          <p:cNvPr id="4" name="Text Placeholder 3"/>
          <p:cNvSpPr>
            <a:spLocks noGrp="1"/>
          </p:cNvSpPr>
          <p:nvPr>
            <p:ph type="body" sz="half" idx="2"/>
          </p:nvPr>
        </p:nvSpPr>
        <p:spPr>
          <a:xfrm>
            <a:off x="685346" y="3221385"/>
            <a:ext cx="7765322" cy="112637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10429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p>
        </p:txBody>
      </p:sp>
      <p:sp>
        <p:nvSpPr>
          <p:cNvPr id="12" name="Text Placeholder 3"/>
          <p:cNvSpPr>
            <a:spLocks noGrp="1"/>
          </p:cNvSpPr>
          <p:nvPr>
            <p:ph type="body" sz="half" idx="13"/>
          </p:nvPr>
        </p:nvSpPr>
        <p:spPr>
          <a:xfrm>
            <a:off x="1290484" y="2707524"/>
            <a:ext cx="6564224" cy="399562"/>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46" y="3228265"/>
            <a:ext cx="7765322" cy="1117122"/>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1" name="TextBox 10"/>
          <p:cNvSpPr txBox="1"/>
          <p:nvPr/>
        </p:nvSpPr>
        <p:spPr>
          <a:xfrm>
            <a:off x="742950" y="66359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3" name="TextBox 12"/>
          <p:cNvSpPr txBox="1"/>
          <p:nvPr/>
        </p:nvSpPr>
        <p:spPr>
          <a:xfrm>
            <a:off x="7878537" y="219619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Tree>
    <p:extLst>
      <p:ext uri="{BB962C8B-B14F-4D97-AF65-F5344CB8AC3E}">
        <p14:creationId xmlns:p14="http://schemas.microsoft.com/office/powerpoint/2010/main" val="50195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1595207"/>
            <a:ext cx="7765322" cy="1883876"/>
          </a:xfrm>
        </p:spPr>
        <p:txBody>
          <a:bodyPr anchor="b"/>
          <a:lstStyle>
            <a:lvl1pPr>
              <a:defRPr sz="2400"/>
            </a:lvl1pPr>
          </a:lstStyle>
          <a:p>
            <a:r>
              <a:rPr lang="en-US"/>
              <a:t>Click to edit Master title style</a:t>
            </a:r>
          </a:p>
        </p:txBody>
      </p:sp>
      <p:sp>
        <p:nvSpPr>
          <p:cNvPr id="4" name="Text Placeholder 3"/>
          <p:cNvSpPr>
            <a:spLocks noGrp="1"/>
          </p:cNvSpPr>
          <p:nvPr>
            <p:ph type="body" sz="half" idx="2"/>
          </p:nvPr>
        </p:nvSpPr>
        <p:spPr>
          <a:xfrm>
            <a:off x="685339" y="3487917"/>
            <a:ext cx="776414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925318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457200"/>
            <a:ext cx="7765322" cy="727838"/>
          </a:xfrm>
        </p:spPr>
        <p:txBody>
          <a:bodyPr/>
          <a:lstStyle/>
          <a:p>
            <a:r>
              <a:rPr lang="en-US"/>
              <a:t>Click to edit Master title style</a:t>
            </a:r>
          </a:p>
        </p:txBody>
      </p:sp>
      <p:sp>
        <p:nvSpPr>
          <p:cNvPr id="7" name="Text Placeholder 2"/>
          <p:cNvSpPr>
            <a:spLocks noGrp="1"/>
          </p:cNvSpPr>
          <p:nvPr>
            <p:ph type="body" idx="1"/>
          </p:nvPr>
        </p:nvSpPr>
        <p:spPr>
          <a:xfrm>
            <a:off x="685346"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46"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5033"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76"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4929"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4929"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10800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2" y="1363661"/>
            <a:ext cx="2504979" cy="1385888"/>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50" y="1363661"/>
            <a:ext cx="2504979" cy="1385888"/>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38" y="1363661"/>
            <a:ext cx="2504979" cy="1385888"/>
          </a:xfrm>
          <a:prstGeom prst="rect">
            <a:avLst/>
          </a:prstGeom>
        </p:spPr>
      </p:pic>
      <p:sp>
        <p:nvSpPr>
          <p:cNvPr id="30" name="Title 1"/>
          <p:cNvSpPr>
            <a:spLocks noGrp="1"/>
          </p:cNvSpPr>
          <p:nvPr>
            <p:ph type="title"/>
          </p:nvPr>
        </p:nvSpPr>
        <p:spPr>
          <a:xfrm>
            <a:off x="685346" y="457200"/>
            <a:ext cx="7765322" cy="727838"/>
          </a:xfrm>
        </p:spPr>
        <p:txBody>
          <a:bodyPr/>
          <a:lstStyle/>
          <a:p>
            <a:r>
              <a:rPr lang="en-US"/>
              <a:t>Click to edit Master title style</a:t>
            </a:r>
          </a:p>
        </p:txBody>
      </p:sp>
      <p:sp>
        <p:nvSpPr>
          <p:cNvPr id="19" name="Text Placeholder 2"/>
          <p:cNvSpPr>
            <a:spLocks noGrp="1"/>
          </p:cNvSpPr>
          <p:nvPr>
            <p:ph type="body" idx="1"/>
          </p:nvPr>
        </p:nvSpPr>
        <p:spPr>
          <a:xfrm>
            <a:off x="685346"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763577" y="1454188"/>
            <a:ext cx="2319276" cy="1202216"/>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1" name="Text Placeholder 3"/>
          <p:cNvSpPr>
            <a:spLocks noGrp="1"/>
          </p:cNvSpPr>
          <p:nvPr>
            <p:ph type="body" sz="half" idx="18"/>
          </p:nvPr>
        </p:nvSpPr>
        <p:spPr>
          <a:xfrm>
            <a:off x="685346" y="3360276"/>
            <a:ext cx="2475738" cy="98312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91"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09307" y="1454321"/>
            <a:ext cx="2319276" cy="1206123"/>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4" name="Text Placeholder 3"/>
          <p:cNvSpPr>
            <a:spLocks noGrp="1"/>
          </p:cNvSpPr>
          <p:nvPr>
            <p:ph type="body" sz="half" idx="19"/>
          </p:nvPr>
        </p:nvSpPr>
        <p:spPr>
          <a:xfrm>
            <a:off x="3331076" y="3360276"/>
            <a:ext cx="2475738" cy="98312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5023"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56774" y="1450824"/>
            <a:ext cx="2319276" cy="1205471"/>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7" name="Text Placeholder 3"/>
          <p:cNvSpPr>
            <a:spLocks noGrp="1"/>
          </p:cNvSpPr>
          <p:nvPr>
            <p:ph type="body" sz="half" idx="20"/>
          </p:nvPr>
        </p:nvSpPr>
        <p:spPr>
          <a:xfrm>
            <a:off x="5974929" y="3360274"/>
            <a:ext cx="2475738" cy="98312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1045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dirty="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350339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457200"/>
            <a:ext cx="1713365" cy="38862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685347" y="457200"/>
            <a:ext cx="5937654" cy="38862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dirty="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2233239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09E70C5-F129-4C81-A515-B48D6C2A175C}"/>
              </a:ext>
            </a:extLst>
          </p:cNvPr>
          <p:cNvPicPr>
            <a:picLocks noChangeAspect="1"/>
          </p:cNvPicPr>
          <p:nvPr userDrawn="1"/>
        </p:nvPicPr>
        <p:blipFill>
          <a:blip r:embed="rId2"/>
          <a:stretch>
            <a:fillRect/>
          </a:stretch>
        </p:blipFill>
        <p:spPr>
          <a:xfrm>
            <a:off x="183554" y="153907"/>
            <a:ext cx="1719430" cy="640080"/>
          </a:xfrm>
          <a:prstGeom prst="rect">
            <a:avLst/>
          </a:prstGeom>
        </p:spPr>
      </p:pic>
      <p:sp>
        <p:nvSpPr>
          <p:cNvPr id="5" name="TextBox 4">
            <a:extLst>
              <a:ext uri="{FF2B5EF4-FFF2-40B4-BE49-F238E27FC236}">
                <a16:creationId xmlns:a16="http://schemas.microsoft.com/office/drawing/2014/main" id="{0F4FFE9E-2DE1-4FCC-B0E9-76B6A915D3A5}"/>
              </a:ext>
            </a:extLst>
          </p:cNvPr>
          <p:cNvSpPr txBox="1"/>
          <p:nvPr userDrawn="1"/>
        </p:nvSpPr>
        <p:spPr>
          <a:xfrm>
            <a:off x="83128" y="4607525"/>
            <a:ext cx="1436612" cy="338554"/>
          </a:xfrm>
          <a:prstGeom prst="rect">
            <a:avLst/>
          </a:prstGeom>
          <a:noFill/>
        </p:spPr>
        <p:txBody>
          <a:bodyPr wrap="none" rtlCol="0">
            <a:spAutoFit/>
          </a:bodyPr>
          <a:lstStyle/>
          <a:p>
            <a:r>
              <a:rPr lang="en-US" sz="800">
                <a:latin typeface="Univers 67 Condensed" pitchFamily="50" charset="0"/>
                <a:cs typeface="Arial" panose="020B0604020202020204" pitchFamily="34" charset="0"/>
              </a:rPr>
              <a:t>U.S. Department of the Interior</a:t>
            </a:r>
          </a:p>
          <a:p>
            <a:r>
              <a:rPr lang="en-US" sz="800">
                <a:latin typeface="Univers 67 Condensed" pitchFamily="50" charset="0"/>
                <a:cs typeface="Arial" panose="020B0604020202020204" pitchFamily="34" charset="0"/>
              </a:rPr>
              <a:t>U.S. Geological Survey</a:t>
            </a:r>
          </a:p>
        </p:txBody>
      </p:sp>
    </p:spTree>
    <p:extLst>
      <p:ext uri="{BB962C8B-B14F-4D97-AF65-F5344CB8AC3E}">
        <p14:creationId xmlns:p14="http://schemas.microsoft.com/office/powerpoint/2010/main" val="291425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327155"/>
            <a:ext cx="7080026" cy="1371601"/>
          </a:xfrm>
        </p:spPr>
        <p:txBody>
          <a:bodyPr anchor="b">
            <a:normAutofit/>
          </a:bodyPr>
          <a:lstStyle>
            <a:lvl1pPr algn="ctr">
              <a:defRPr sz="4050"/>
            </a:lvl1pPr>
          </a:lstStyle>
          <a:p>
            <a:r>
              <a:rPr lang="en-US"/>
              <a:t>Click to edit Master title style</a:t>
            </a:r>
          </a:p>
        </p:txBody>
      </p:sp>
      <p:sp>
        <p:nvSpPr>
          <p:cNvPr id="3" name="Subtitle 2"/>
          <p:cNvSpPr>
            <a:spLocks noGrp="1"/>
          </p:cNvSpPr>
          <p:nvPr>
            <p:ph type="subTitle" idx="1"/>
          </p:nvPr>
        </p:nvSpPr>
        <p:spPr>
          <a:xfrm>
            <a:off x="1028020" y="2698755"/>
            <a:ext cx="7080026" cy="787400"/>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36636D-D922-432D-A958-524484B5923D}" type="datetimeFigureOut">
              <a:rPr lang="en-US" dirty="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2201566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dirty="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4254197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320801"/>
            <a:ext cx="7192913" cy="1371610"/>
          </a:xfrm>
        </p:spPr>
        <p:txBody>
          <a:bodyPr anchor="b"/>
          <a:lstStyle>
            <a:lvl1pPr algn="ctr">
              <a:defRPr sz="3000" b="0" cap="none"/>
            </a:lvl1pPr>
          </a:lstStyle>
          <a:p>
            <a:r>
              <a:rPr lang="en-US"/>
              <a:t>Click to edit Master title style</a:t>
            </a:r>
          </a:p>
        </p:txBody>
      </p:sp>
      <p:sp>
        <p:nvSpPr>
          <p:cNvPr id="3" name="Text Placeholder 2"/>
          <p:cNvSpPr>
            <a:spLocks noGrp="1"/>
          </p:cNvSpPr>
          <p:nvPr>
            <p:ph type="body" idx="1"/>
          </p:nvPr>
        </p:nvSpPr>
        <p:spPr>
          <a:xfrm>
            <a:off x="971551" y="2692409"/>
            <a:ext cx="7192913" cy="1130291"/>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dirty="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1434443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347" y="1299337"/>
            <a:ext cx="3795373" cy="304406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2169" y="1299337"/>
            <a:ext cx="3798499" cy="304406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36636D-D922-432D-A958-524484B5923D}" type="datetimeFigureOut">
              <a:rPr lang="en-US" dirty="0"/>
              <a:pPr/>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30335550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300880"/>
            <a:ext cx="3816804" cy="3111577"/>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864" y="1300880"/>
            <a:ext cx="3816804" cy="3111577"/>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4404" y="1376441"/>
            <a:ext cx="3657258" cy="40866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54404" y="1785103"/>
            <a:ext cx="3657258" cy="2558297"/>
          </a:xfrm>
        </p:spPr>
        <p:txBody>
          <a:bodyPr anchor="t">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21225" y="1376441"/>
            <a:ext cx="3671498" cy="408662"/>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21225" y="1785103"/>
            <a:ext cx="3671498" cy="2558297"/>
          </a:xfrm>
        </p:spPr>
        <p:txBody>
          <a:bodyPr anchor="t">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36636D-D922-432D-A958-524484B5923D}" type="datetimeFigureOut">
              <a:rPr lang="en-US" dirty="0"/>
              <a:pPr/>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2246264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36636D-D922-432D-A958-524484B5923D}" type="datetimeFigureOut">
              <a:rPr lang="en-US" dirty="0"/>
              <a:pPr/>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2153454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2966002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0"/>
            <a:ext cx="2780167" cy="1366439"/>
          </a:xfrm>
        </p:spPr>
        <p:txBody>
          <a:bodyPr anchor="b">
            <a:normAutofit/>
          </a:bodyPr>
          <a:lstStyle>
            <a:lvl1pPr algn="ctr">
              <a:defRPr sz="1800" b="0"/>
            </a:lvl1pPr>
          </a:lstStyle>
          <a:p>
            <a:r>
              <a:rPr lang="en-US"/>
              <a:t>Click to edit Master title style</a:t>
            </a:r>
          </a:p>
        </p:txBody>
      </p:sp>
      <p:sp>
        <p:nvSpPr>
          <p:cNvPr id="3" name="Content Placeholder 2"/>
          <p:cNvSpPr>
            <a:spLocks noGrp="1"/>
          </p:cNvSpPr>
          <p:nvPr>
            <p:ph idx="1"/>
          </p:nvPr>
        </p:nvSpPr>
        <p:spPr>
          <a:xfrm>
            <a:off x="3641725" y="457200"/>
            <a:ext cx="4808943" cy="38862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347" y="1823639"/>
            <a:ext cx="2780167" cy="251976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2311414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49" y="457200"/>
            <a:ext cx="2688125" cy="3903624"/>
          </a:xfrm>
          <a:prstGeom prst="rect">
            <a:avLst/>
          </a:prstGeom>
        </p:spPr>
      </p:pic>
      <p:sp>
        <p:nvSpPr>
          <p:cNvPr id="2" name="Title 1"/>
          <p:cNvSpPr>
            <a:spLocks noGrp="1"/>
          </p:cNvSpPr>
          <p:nvPr>
            <p:ph type="title"/>
          </p:nvPr>
        </p:nvSpPr>
        <p:spPr>
          <a:xfrm>
            <a:off x="685347" y="457442"/>
            <a:ext cx="4451212" cy="1372004"/>
          </a:xfrm>
        </p:spPr>
        <p:txBody>
          <a:bodyPr anchor="b">
            <a:no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5581914" y="572776"/>
            <a:ext cx="2456813" cy="3684617"/>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685347" y="1829445"/>
            <a:ext cx="4451212" cy="253210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1620689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3" y="410855"/>
            <a:ext cx="7606349" cy="2862605"/>
          </a:xfrm>
          <a:prstGeom prst="rect">
            <a:avLst/>
          </a:prstGeom>
        </p:spPr>
      </p:pic>
      <p:sp>
        <p:nvSpPr>
          <p:cNvPr id="2" name="Title 1"/>
          <p:cNvSpPr>
            <a:spLocks noGrp="1"/>
          </p:cNvSpPr>
          <p:nvPr>
            <p:ph type="title"/>
          </p:nvPr>
        </p:nvSpPr>
        <p:spPr>
          <a:xfrm>
            <a:off x="685354" y="3423941"/>
            <a:ext cx="7766495" cy="407604"/>
          </a:xfrm>
        </p:spPr>
        <p:txBody>
          <a:bodyPr anchor="b">
            <a:normAutofit/>
          </a:bodyPr>
          <a:lstStyle>
            <a:lvl1pPr algn="ctr">
              <a:defRPr sz="2100"/>
            </a:lvl1pPr>
          </a:lstStyle>
          <a:p>
            <a:r>
              <a:rPr lang="en-US"/>
              <a:t>Click to edit Master title style</a:t>
            </a:r>
          </a:p>
        </p:txBody>
      </p:sp>
      <p:sp>
        <p:nvSpPr>
          <p:cNvPr id="3" name="Picture Placeholder 2"/>
          <p:cNvSpPr>
            <a:spLocks noGrp="1" noChangeAspect="1"/>
          </p:cNvSpPr>
          <p:nvPr>
            <p:ph type="pic" idx="1"/>
          </p:nvPr>
        </p:nvSpPr>
        <p:spPr>
          <a:xfrm>
            <a:off x="877012" y="521257"/>
            <a:ext cx="7384010" cy="2644253"/>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85346" y="3831546"/>
            <a:ext cx="7765322" cy="51185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602343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456328"/>
            <a:ext cx="7765322" cy="2650758"/>
          </a:xfrm>
        </p:spPr>
        <p:txBody>
          <a:bodyPr anchor="ctr"/>
          <a:lstStyle>
            <a:lvl1pPr>
              <a:defRPr sz="2400"/>
            </a:lvl1pPr>
          </a:lstStyle>
          <a:p>
            <a:r>
              <a:rPr lang="en-US"/>
              <a:t>Click to edit Master title style</a:t>
            </a:r>
          </a:p>
        </p:txBody>
      </p:sp>
      <p:sp>
        <p:nvSpPr>
          <p:cNvPr id="4" name="Text Placeholder 3"/>
          <p:cNvSpPr>
            <a:spLocks noGrp="1"/>
          </p:cNvSpPr>
          <p:nvPr>
            <p:ph type="body" sz="half" idx="2"/>
          </p:nvPr>
        </p:nvSpPr>
        <p:spPr>
          <a:xfrm>
            <a:off x="685346" y="3221385"/>
            <a:ext cx="7765322" cy="112637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79501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p>
        </p:txBody>
      </p:sp>
      <p:sp>
        <p:nvSpPr>
          <p:cNvPr id="12" name="Text Placeholder 3"/>
          <p:cNvSpPr>
            <a:spLocks noGrp="1"/>
          </p:cNvSpPr>
          <p:nvPr>
            <p:ph type="body" sz="half" idx="13"/>
          </p:nvPr>
        </p:nvSpPr>
        <p:spPr>
          <a:xfrm>
            <a:off x="1290484" y="2707524"/>
            <a:ext cx="6564224" cy="399562"/>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46" y="3228265"/>
            <a:ext cx="7765322" cy="1117122"/>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1" name="TextBox 10"/>
          <p:cNvSpPr txBox="1"/>
          <p:nvPr/>
        </p:nvSpPr>
        <p:spPr>
          <a:xfrm>
            <a:off x="742950" y="66359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3" name="TextBox 12"/>
          <p:cNvSpPr txBox="1"/>
          <p:nvPr/>
        </p:nvSpPr>
        <p:spPr>
          <a:xfrm>
            <a:off x="7878537" y="219619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Tree>
    <p:extLst>
      <p:ext uri="{BB962C8B-B14F-4D97-AF65-F5344CB8AC3E}">
        <p14:creationId xmlns:p14="http://schemas.microsoft.com/office/powerpoint/2010/main" val="4078901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1595207"/>
            <a:ext cx="7765322" cy="1883876"/>
          </a:xfrm>
        </p:spPr>
        <p:txBody>
          <a:bodyPr anchor="b"/>
          <a:lstStyle>
            <a:lvl1pPr>
              <a:defRPr sz="2400"/>
            </a:lvl1pPr>
          </a:lstStyle>
          <a:p>
            <a:r>
              <a:rPr lang="en-US"/>
              <a:t>Click to edit Master title style</a:t>
            </a:r>
          </a:p>
        </p:txBody>
      </p:sp>
      <p:sp>
        <p:nvSpPr>
          <p:cNvPr id="4" name="Text Placeholder 3"/>
          <p:cNvSpPr>
            <a:spLocks noGrp="1"/>
          </p:cNvSpPr>
          <p:nvPr>
            <p:ph type="body" sz="half" idx="2"/>
          </p:nvPr>
        </p:nvSpPr>
        <p:spPr>
          <a:xfrm>
            <a:off x="685339" y="3487917"/>
            <a:ext cx="776414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650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457200"/>
            <a:ext cx="7765322" cy="727838"/>
          </a:xfrm>
        </p:spPr>
        <p:txBody>
          <a:bodyPr/>
          <a:lstStyle/>
          <a:p>
            <a:r>
              <a:rPr lang="en-US"/>
              <a:t>Click to edit Master title style</a:t>
            </a:r>
          </a:p>
        </p:txBody>
      </p:sp>
      <p:sp>
        <p:nvSpPr>
          <p:cNvPr id="7" name="Text Placeholder 2"/>
          <p:cNvSpPr>
            <a:spLocks noGrp="1"/>
          </p:cNvSpPr>
          <p:nvPr>
            <p:ph type="body" idx="1"/>
          </p:nvPr>
        </p:nvSpPr>
        <p:spPr>
          <a:xfrm>
            <a:off x="685346"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46"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5033"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76"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4929" y="1414462"/>
            <a:ext cx="2475738" cy="432197"/>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4929" y="1928812"/>
            <a:ext cx="2475738" cy="24145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90318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2" y="1363661"/>
            <a:ext cx="2504979" cy="1385888"/>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50" y="1363661"/>
            <a:ext cx="2504979" cy="1385888"/>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38" y="1363661"/>
            <a:ext cx="2504979" cy="1385888"/>
          </a:xfrm>
          <a:prstGeom prst="rect">
            <a:avLst/>
          </a:prstGeom>
        </p:spPr>
      </p:pic>
      <p:sp>
        <p:nvSpPr>
          <p:cNvPr id="30" name="Title 1"/>
          <p:cNvSpPr>
            <a:spLocks noGrp="1"/>
          </p:cNvSpPr>
          <p:nvPr>
            <p:ph type="title"/>
          </p:nvPr>
        </p:nvSpPr>
        <p:spPr>
          <a:xfrm>
            <a:off x="685346" y="457200"/>
            <a:ext cx="7765322" cy="727838"/>
          </a:xfrm>
        </p:spPr>
        <p:txBody>
          <a:bodyPr/>
          <a:lstStyle/>
          <a:p>
            <a:r>
              <a:rPr lang="en-US"/>
              <a:t>Click to edit Master title style</a:t>
            </a:r>
          </a:p>
        </p:txBody>
      </p:sp>
      <p:sp>
        <p:nvSpPr>
          <p:cNvPr id="19" name="Text Placeholder 2"/>
          <p:cNvSpPr>
            <a:spLocks noGrp="1"/>
          </p:cNvSpPr>
          <p:nvPr>
            <p:ph type="body" idx="1"/>
          </p:nvPr>
        </p:nvSpPr>
        <p:spPr>
          <a:xfrm>
            <a:off x="685346"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763577" y="1454188"/>
            <a:ext cx="2319276" cy="1202216"/>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1" name="Text Placeholder 3"/>
          <p:cNvSpPr>
            <a:spLocks noGrp="1"/>
          </p:cNvSpPr>
          <p:nvPr>
            <p:ph type="body" sz="half" idx="18"/>
          </p:nvPr>
        </p:nvSpPr>
        <p:spPr>
          <a:xfrm>
            <a:off x="685346" y="3360276"/>
            <a:ext cx="2475738" cy="98312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91"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09307" y="1454321"/>
            <a:ext cx="2319276" cy="1206123"/>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4" name="Text Placeholder 3"/>
          <p:cNvSpPr>
            <a:spLocks noGrp="1"/>
          </p:cNvSpPr>
          <p:nvPr>
            <p:ph type="body" sz="half" idx="19"/>
          </p:nvPr>
        </p:nvSpPr>
        <p:spPr>
          <a:xfrm>
            <a:off x="3331076" y="3360276"/>
            <a:ext cx="2475738" cy="98312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5023"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56774" y="1450824"/>
            <a:ext cx="2319276" cy="1205471"/>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7" name="Text Placeholder 3"/>
          <p:cNvSpPr>
            <a:spLocks noGrp="1"/>
          </p:cNvSpPr>
          <p:nvPr>
            <p:ph type="body" sz="half" idx="20"/>
          </p:nvPr>
        </p:nvSpPr>
        <p:spPr>
          <a:xfrm>
            <a:off x="5974929" y="3360274"/>
            <a:ext cx="2475738" cy="98312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580977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dirty="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2138396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457200"/>
            <a:ext cx="1713365" cy="38862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685347" y="457200"/>
            <a:ext cx="5937654" cy="38862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dirty="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3226322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482F7752-F7D1-41C1-9F20-64D72CD89599}"/>
              </a:ext>
            </a:extLst>
          </p:cNvPr>
          <p:cNvPicPr>
            <a:picLocks noChangeAspect="1"/>
          </p:cNvPicPr>
          <p:nvPr userDrawn="1"/>
        </p:nvPicPr>
        <p:blipFill>
          <a:blip r:embed="rId2"/>
          <a:stretch>
            <a:fillRect/>
          </a:stretch>
        </p:blipFill>
        <p:spPr>
          <a:xfrm>
            <a:off x="191866" y="4622886"/>
            <a:ext cx="861970" cy="228600"/>
          </a:xfrm>
          <a:prstGeom prst="rect">
            <a:avLst/>
          </a:prstGeom>
        </p:spPr>
      </p:pic>
    </p:spTree>
    <p:extLst>
      <p:ext uri="{BB962C8B-B14F-4D97-AF65-F5344CB8AC3E}">
        <p14:creationId xmlns:p14="http://schemas.microsoft.com/office/powerpoint/2010/main" val="2576337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327155"/>
            <a:ext cx="7080026" cy="1371601"/>
          </a:xfrm>
        </p:spPr>
        <p:txBody>
          <a:bodyPr anchor="b">
            <a:normAutofit/>
          </a:bodyPr>
          <a:lstStyle>
            <a:lvl1pPr algn="ctr">
              <a:defRPr sz="4050"/>
            </a:lvl1pPr>
          </a:lstStyle>
          <a:p>
            <a:r>
              <a:rPr lang="en-US"/>
              <a:t>Click to edit Master title style</a:t>
            </a:r>
          </a:p>
        </p:txBody>
      </p:sp>
      <p:sp>
        <p:nvSpPr>
          <p:cNvPr id="3" name="Subtitle 2"/>
          <p:cNvSpPr>
            <a:spLocks noGrp="1"/>
          </p:cNvSpPr>
          <p:nvPr>
            <p:ph type="subTitle" idx="1"/>
          </p:nvPr>
        </p:nvSpPr>
        <p:spPr>
          <a:xfrm>
            <a:off x="1028020" y="2698755"/>
            <a:ext cx="7080026" cy="787400"/>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36636D-D922-432D-A958-524484B5923D}" type="datetimeFigureOut">
              <a:rPr lang="en-US" dirty="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134429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093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dirty="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65605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320801"/>
            <a:ext cx="7192913" cy="1371610"/>
          </a:xfrm>
        </p:spPr>
        <p:txBody>
          <a:bodyPr anchor="b"/>
          <a:lstStyle>
            <a:lvl1pPr algn="ctr">
              <a:defRPr sz="3000" b="0" cap="none"/>
            </a:lvl1pPr>
          </a:lstStyle>
          <a:p>
            <a:r>
              <a:rPr lang="en-US"/>
              <a:t>Click to edit Master title style</a:t>
            </a:r>
          </a:p>
        </p:txBody>
      </p:sp>
      <p:sp>
        <p:nvSpPr>
          <p:cNvPr id="3" name="Text Placeholder 2"/>
          <p:cNvSpPr>
            <a:spLocks noGrp="1"/>
          </p:cNvSpPr>
          <p:nvPr>
            <p:ph type="body" idx="1"/>
          </p:nvPr>
        </p:nvSpPr>
        <p:spPr>
          <a:xfrm>
            <a:off x="971551" y="2692409"/>
            <a:ext cx="7192913" cy="1130291"/>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dirty="0"/>
              <a:pPr/>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206383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347" y="1299337"/>
            <a:ext cx="3795373" cy="304406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2169" y="1299337"/>
            <a:ext cx="3798499" cy="304406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36636D-D922-432D-A958-524484B5923D}" type="datetimeFigureOut">
              <a:rPr lang="en-US" dirty="0"/>
              <a:pPr/>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198674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300880"/>
            <a:ext cx="3816804" cy="3111577"/>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864" y="1300880"/>
            <a:ext cx="3816804" cy="3111577"/>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4404" y="1376441"/>
            <a:ext cx="3657258" cy="40866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54404" y="1785103"/>
            <a:ext cx="3657258" cy="2558297"/>
          </a:xfrm>
        </p:spPr>
        <p:txBody>
          <a:bodyPr anchor="t">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21225" y="1376441"/>
            <a:ext cx="3671498" cy="408662"/>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21225" y="1785103"/>
            <a:ext cx="3671498" cy="2558297"/>
          </a:xfrm>
        </p:spPr>
        <p:txBody>
          <a:bodyPr anchor="t">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36636D-D922-432D-A958-524484B5923D}" type="datetimeFigureOut">
              <a:rPr lang="en-US" dirty="0"/>
              <a:pPr/>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1935412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36636D-D922-432D-A958-524484B5923D}" type="datetimeFigureOut">
              <a:rPr lang="en-US" dirty="0"/>
              <a:pPr/>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a:p>
        </p:txBody>
      </p:sp>
    </p:spTree>
    <p:extLst>
      <p:ext uri="{BB962C8B-B14F-4D97-AF65-F5344CB8AC3E}">
        <p14:creationId xmlns:p14="http://schemas.microsoft.com/office/powerpoint/2010/main" val="38345054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1.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5.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6.xml"/><Relationship Id="rId1" Type="http://schemas.openxmlformats.org/officeDocument/2006/relationships/slideLayout" Target="../slideLayouts/slideLayout40.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resentation_2nd_page_temp_16_9.png"/>
          <p:cNvPicPr>
            <a:picLocks noChangeAspect="1"/>
          </p:cNvPicPr>
          <p:nvPr userDrawn="1"/>
        </p:nvPicPr>
        <p:blipFill>
          <a:blip r:embed="rId3"/>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gen_art.jpg"/>
          <p:cNvPicPr>
            <a:picLocks noChangeAspect="1"/>
          </p:cNvPicPr>
          <p:nvPr userDrawn="1"/>
        </p:nvPicPr>
        <p:blipFill>
          <a:blip r:embed="rId3"/>
          <a:stretch>
            <a:fillRect/>
          </a:stretch>
        </p:blipFill>
        <p:spPr>
          <a:xfrm>
            <a:off x="6763" y="0"/>
            <a:ext cx="9130473" cy="5143500"/>
          </a:xfrm>
          <a:prstGeom prst="rect">
            <a:avLst/>
          </a:prstGeom>
        </p:spPr>
      </p:pic>
      <p:pic>
        <p:nvPicPr>
          <p:cNvPr id="7" name="Picture 6" descr="presentation_2nd_page_temp_16_9.png"/>
          <p:cNvPicPr>
            <a:picLocks noChangeAspect="1"/>
          </p:cNvPicPr>
          <p:nvPr userDrawn="1"/>
        </p:nvPicPr>
        <p:blipFill>
          <a:blip r:embed="rId4"/>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457200"/>
            <a:ext cx="7765322" cy="727838"/>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346" y="1299337"/>
            <a:ext cx="7765322" cy="3044063"/>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59052" y="4412457"/>
            <a:ext cx="2057400"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11/1/2021</a:t>
            </a:fld>
            <a:endParaRPr lang="en-US"/>
          </a:p>
        </p:txBody>
      </p:sp>
      <p:sp>
        <p:nvSpPr>
          <p:cNvPr id="5" name="Footer Placeholder 4"/>
          <p:cNvSpPr>
            <a:spLocks noGrp="1"/>
          </p:cNvSpPr>
          <p:nvPr>
            <p:ph type="ftr" sz="quarter" idx="3"/>
          </p:nvPr>
        </p:nvSpPr>
        <p:spPr>
          <a:xfrm>
            <a:off x="685347" y="4412457"/>
            <a:ext cx="5004649" cy="273844"/>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4412457"/>
            <a:ext cx="565159"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a:p>
        </p:txBody>
      </p:sp>
      <p:pic>
        <p:nvPicPr>
          <p:cNvPr id="7" name="Picture 6" descr="presentation_cover_temp_16_9.png">
            <a:extLst>
              <a:ext uri="{FF2B5EF4-FFF2-40B4-BE49-F238E27FC236}">
                <a16:creationId xmlns:a16="http://schemas.microsoft.com/office/drawing/2014/main" id="{FFA380C0-6ACB-4BA8-B6E9-1CF6E2CEB1B2}"/>
              </a:ext>
            </a:extLst>
          </p:cNvPr>
          <p:cNvPicPr>
            <a:picLocks noChangeAspect="1"/>
          </p:cNvPicPr>
          <p:nvPr userDrawn="1"/>
        </p:nvPicPr>
        <p:blipFill>
          <a:blip r:embed="rId20"/>
          <a:stretch>
            <a:fillRect/>
          </a:stretch>
        </p:blipFill>
        <p:spPr>
          <a:xfrm>
            <a:off x="0" y="0"/>
            <a:ext cx="9144000" cy="5143500"/>
          </a:xfrm>
          <a:prstGeom prst="rect">
            <a:avLst/>
          </a:prstGeom>
        </p:spPr>
      </p:pic>
    </p:spTree>
    <p:extLst>
      <p:ext uri="{BB962C8B-B14F-4D97-AF65-F5344CB8AC3E}">
        <p14:creationId xmlns:p14="http://schemas.microsoft.com/office/powerpoint/2010/main" val="3125494686"/>
      </p:ext>
    </p:extLst>
  </p:cSld>
  <p:clrMap bg1="dk1" tx1="lt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Lst>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457200"/>
            <a:ext cx="7765322" cy="727838"/>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346" y="1299337"/>
            <a:ext cx="7765322" cy="3044063"/>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59052" y="4412457"/>
            <a:ext cx="2057400"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11/1/2021</a:t>
            </a:fld>
            <a:endParaRPr lang="en-US"/>
          </a:p>
        </p:txBody>
      </p:sp>
      <p:sp>
        <p:nvSpPr>
          <p:cNvPr id="5" name="Footer Placeholder 4"/>
          <p:cNvSpPr>
            <a:spLocks noGrp="1"/>
          </p:cNvSpPr>
          <p:nvPr>
            <p:ph type="ftr" sz="quarter" idx="3"/>
          </p:nvPr>
        </p:nvSpPr>
        <p:spPr>
          <a:xfrm>
            <a:off x="685347" y="4412457"/>
            <a:ext cx="5004649" cy="273844"/>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4412457"/>
            <a:ext cx="565159"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a:p>
        </p:txBody>
      </p:sp>
      <p:pic>
        <p:nvPicPr>
          <p:cNvPr id="7" name="Picture 6" descr="presentation_2nd_page_temp_16_9.png">
            <a:extLst>
              <a:ext uri="{FF2B5EF4-FFF2-40B4-BE49-F238E27FC236}">
                <a16:creationId xmlns:a16="http://schemas.microsoft.com/office/drawing/2014/main" id="{A574E4AB-E4A2-4280-9BAD-CDD4A99161B4}"/>
              </a:ext>
            </a:extLst>
          </p:cNvPr>
          <p:cNvPicPr>
            <a:picLocks noChangeAspect="1"/>
          </p:cNvPicPr>
          <p:nvPr userDrawn="1"/>
        </p:nvPicPr>
        <p:blipFill>
          <a:blip r:embed="rId20"/>
          <a:stretch>
            <a:fillRect/>
          </a:stretch>
        </p:blipFill>
        <p:spPr>
          <a:xfrm>
            <a:off x="0" y="0"/>
            <a:ext cx="9144000" cy="5143500"/>
          </a:xfrm>
          <a:prstGeom prst="rect">
            <a:avLst/>
          </a:prstGeom>
        </p:spPr>
      </p:pic>
    </p:spTree>
    <p:extLst>
      <p:ext uri="{BB962C8B-B14F-4D97-AF65-F5344CB8AC3E}">
        <p14:creationId xmlns:p14="http://schemas.microsoft.com/office/powerpoint/2010/main" val="1926680452"/>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30000"/>
            <a:lum/>
          </a:blip>
          <a:srcRect/>
          <a:stretch>
            <a:fillRect t="-26000" b="-26000"/>
          </a:stretch>
        </a:blipFill>
        <a:effectLst/>
      </p:bgPr>
    </p:bg>
    <p:spTree>
      <p:nvGrpSpPr>
        <p:cNvPr id="1" name=""/>
        <p:cNvGrpSpPr/>
        <p:nvPr/>
      </p:nvGrpSpPr>
      <p:grpSpPr>
        <a:xfrm>
          <a:off x="0" y="0"/>
          <a:ext cx="0" cy="0"/>
          <a:chOff x="0" y="0"/>
          <a:chExt cx="0" cy="0"/>
        </a:xfrm>
      </p:grpSpPr>
      <p:pic>
        <p:nvPicPr>
          <p:cNvPr id="7" name="Picture 6" descr="presentation_2nd_page_temp_16_9.png"/>
          <p:cNvPicPr>
            <a:picLocks noChangeAspect="1"/>
          </p:cNvPicPr>
          <p:nvPr userDrawn="1"/>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881804501"/>
      </p:ext>
    </p:extLst>
  </p:cSld>
  <p:clrMap bg1="lt1" tx1="dk1" bg2="lt2" tx2="dk2" accent1="accent1" accent2="accent2" accent3="accent3" accent4="accent4" accent5="accent5" accent6="accent6" hlink="hlink" folHlink="folHlink"/>
  <p:sldLayoutIdLst>
    <p:sldLayoutId id="2147483695" r:id="rId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hyperlink" Target="https://www.usgs.gov/core-science-systems/national-geological-and-geophysical-data-preservation-program/proposal-tips-an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jp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3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9.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hyperlink" Target="https://doi.org/10.5066/P95CO8LR" TargetMode="External"/><Relationship Id="rId2" Type="http://schemas.openxmlformats.org/officeDocument/2006/relationships/image" Target="../media/image39.png"/><Relationship Id="rId1" Type="http://schemas.openxmlformats.org/officeDocument/2006/relationships/slideLayout" Target="../slideLayouts/slideLayout39.xml"/><Relationship Id="rId6" Type="http://schemas.openxmlformats.org/officeDocument/2006/relationships/hyperlink" Target="https://doi.org/10.5066/P9WA7JZY"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usgs.gov/earthmri" TargetMode="Externa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hyperlink" Target="http://minedata.azgs.arizona.edu/" TargetMode="External"/><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hyperlink" Target="https://usgs.gov/special-topics/earthmri" TargetMode="External"/><Relationship Id="rId4" Type="http://schemas.openxmlformats.org/officeDocument/2006/relationships/hyperlink" Target="https://doi.org/10.5066/P9WA7JZ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hyperlink" Target="https://www.usgs.gov/core-science-systems/national-geological-and-geophysical-data-preservation-program/proposal-tips-an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9.xml"/><Relationship Id="rId4" Type="http://schemas.openxmlformats.org/officeDocument/2006/relationships/hyperlink" Target="https://www.usgs.gov/core-science-systems/national-geological-and-geophysical-data-preservation-program/proposal-tips-an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hyperlink" Target="https://www.usgs.gov/core-science-systems/national-geological-and-geophysical-data-preservation-program/proposal-tips-and" TargetMode="External"/><Relationship Id="rId2" Type="http://schemas.openxmlformats.org/officeDocument/2006/relationships/notesSlide" Target="../notesSlides/notesSlide25.xml"/><Relationship Id="rId1" Type="http://schemas.openxmlformats.org/officeDocument/2006/relationships/slideLayout" Target="../slideLayouts/slideLayout39.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39.xml"/><Relationship Id="rId4" Type="http://schemas.openxmlformats.org/officeDocument/2006/relationships/hyperlink" Target="https://www.usgs.gov/core-science-systems/national-geological-and-geophysical-data-preservation-program/proposal-tips-and"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usgs.gov/core-science-systems/national-geological-and-geophysical-data-preservation-program/proposal-tips-and" TargetMode="External"/><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39.xml"/><Relationship Id="rId4" Type="http://schemas.openxmlformats.org/officeDocument/2006/relationships/hyperlink" Target="https://www.usgs.gov/core-science-systems/national-geological-and-geophysical-data-preservation-program/proposal-tips-and"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ngmdb@usgs.gov" TargetMode="External"/><Relationship Id="rId2" Type="http://schemas.openxmlformats.org/officeDocument/2006/relationships/notesSlide" Target="../notesSlides/notesSlide31.xml"/><Relationship Id="rId1" Type="http://schemas.openxmlformats.org/officeDocument/2006/relationships/slideLayout" Target="../slideLayouts/slideLayout39.xml"/><Relationship Id="rId5" Type="http://schemas.openxmlformats.org/officeDocument/2006/relationships/hyperlink" Target="https://www.usgs.gov/core-science-systems/national-geological-and-geophysical-data-preservation-program/proposal-tips-and" TargetMode="Externa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ngmdb.usgs.gov/Info/standards/GeMS/" TargetMode="External"/><Relationship Id="rId1" Type="http://schemas.openxmlformats.org/officeDocument/2006/relationships/slideLayout" Target="../slideLayouts/slideLayout39.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9.xml"/><Relationship Id="rId4" Type="http://schemas.openxmlformats.org/officeDocument/2006/relationships/hyperlink" Target="https://www.usgs.gov/datapreservatio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hyperlink" Target="https://www.usgs.gov/datapreservation" TargetMode="External"/><Relationship Id="rId2" Type="http://schemas.openxmlformats.org/officeDocument/2006/relationships/notesSlide" Target="../notesSlides/notesSlide33.xml"/><Relationship Id="rId1" Type="http://schemas.openxmlformats.org/officeDocument/2006/relationships/slideLayout" Target="../slideLayouts/slideLayout39.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9.xml"/><Relationship Id="rId4" Type="http://schemas.openxmlformats.org/officeDocument/2006/relationships/hyperlink" Target="https://www.sciencebase.gov/ndcDashboar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39.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hyperlink" Target="https://webapps.usgs.gov/" TargetMode="External"/><Relationship Id="rId2" Type="http://schemas.openxmlformats.org/officeDocument/2006/relationships/notesSlide" Target="../notesSlides/notesSlide36.xml"/><Relationship Id="rId1" Type="http://schemas.openxmlformats.org/officeDocument/2006/relationships/slideLayout" Target="../slideLayouts/slideLayout39.xml"/><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hyperlink" Target="mailto:lpowers@usgs.gov" TargetMode="External"/><Relationship Id="rId2" Type="http://schemas.openxmlformats.org/officeDocument/2006/relationships/hyperlink" Target="mailto:nggdpp@usgs.gov" TargetMode="External"/><Relationship Id="rId1" Type="http://schemas.openxmlformats.org/officeDocument/2006/relationships/slideLayout" Target="../slideLayouts/slideLayout39.xml"/><Relationship Id="rId6" Type="http://schemas.openxmlformats.org/officeDocument/2006/relationships/image" Target="../media/image13.png"/><Relationship Id="rId5" Type="http://schemas.openxmlformats.org/officeDocument/2006/relationships/hyperlink" Target="mailto:mrussell@usgs.gov" TargetMode="External"/><Relationship Id="rId4" Type="http://schemas.openxmlformats.org/officeDocument/2006/relationships/hyperlink" Target="mailto:mrjohns@usgs.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bwMode="auto">
          <a:xfrm>
            <a:off x="619164" y="1669795"/>
            <a:ext cx="8259590" cy="1299136"/>
          </a:xfrm>
          <a:prstGeom prst="rect">
            <a:avLst/>
          </a:prstGeom>
          <a:noFill/>
          <a:ln w="12700">
            <a:noFill/>
            <a:miter lim="800000"/>
            <a:headEnd/>
            <a:tailEnd/>
          </a:ln>
          <a:effectLst/>
        </p:spPr>
        <p:txBody>
          <a:bodyPr lIns="50800" tIns="50800" rIns="90488" bIns="50800" anchor="t">
            <a:prstTxWarp prst="textNoShape">
              <a:avLst/>
            </a:prstTxWarp>
          </a:bodyPr>
          <a:lstStyle/>
          <a:p>
            <a:pPr marL="39688">
              <a:spcBef>
                <a:spcPts val="600"/>
              </a:spcBef>
              <a:spcAft>
                <a:spcPts val="0"/>
              </a:spcAft>
              <a:defRPr/>
            </a:pPr>
            <a:r>
              <a:rPr lang="en-US" sz="2400" b="1" kern="0" dirty="0">
                <a:latin typeface="Arial" pitchFamily="34" charset="0"/>
                <a:cs typeface="Arial" pitchFamily="34" charset="0"/>
                <a:sym typeface="Arial Bold" charset="0"/>
              </a:rPr>
              <a:t>National Geological and Geophysical Data Preservation Program (NGGDPP): FY 2022 Program Announcement</a:t>
            </a:r>
            <a:endParaRPr lang="en-US" sz="24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endParaRPr lang="en-US" sz="2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2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24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24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2400" b="1" kern="0" dirty="0">
                <a:solidFill>
                  <a:schemeClr val="tx1"/>
                </a:solidFill>
                <a:latin typeface="Arial" pitchFamily="34" charset="0"/>
                <a:ea typeface="+mn-ea"/>
                <a:cs typeface="Arial" pitchFamily="34" charset="0"/>
                <a:sym typeface="Arial Bold" charset="0"/>
              </a:rPr>
              <a:t>  </a:t>
            </a:r>
          </a:p>
        </p:txBody>
      </p:sp>
      <p:pic>
        <p:nvPicPr>
          <p:cNvPr id="8" name="Picture 7" descr="A blurry photo of a person&#10;&#10;Description automatically generated">
            <a:extLst>
              <a:ext uri="{FF2B5EF4-FFF2-40B4-BE49-F238E27FC236}">
                <a16:creationId xmlns:a16="http://schemas.microsoft.com/office/drawing/2014/main" id="{BE9774F2-A715-487B-B799-A2B614943B6B}"/>
              </a:ext>
            </a:extLst>
          </p:cNvPr>
          <p:cNvPicPr>
            <a:picLocks noChangeAspect="1"/>
          </p:cNvPicPr>
          <p:nvPr/>
        </p:nvPicPr>
        <p:blipFill rotWithShape="1">
          <a:blip r:embed="rId3"/>
          <a:srcRect t="39426"/>
          <a:stretch/>
        </p:blipFill>
        <p:spPr>
          <a:xfrm>
            <a:off x="0" y="948702"/>
            <a:ext cx="9144000" cy="612287"/>
          </a:xfrm>
          <a:prstGeom prst="rect">
            <a:avLst/>
          </a:prstGeom>
          <a:effectLst>
            <a:outerShdw blurRad="50800" dist="38100" dir="2700000" algn="tl" rotWithShape="0">
              <a:prstClr val="black">
                <a:alpha val="40000"/>
              </a:prstClr>
            </a:outerShdw>
          </a:effectLst>
        </p:spPr>
      </p:pic>
      <p:sp>
        <p:nvSpPr>
          <p:cNvPr id="2" name="Subtitle 2"/>
          <p:cNvSpPr txBox="1">
            <a:spLocks/>
          </p:cNvSpPr>
          <p:nvPr/>
        </p:nvSpPr>
        <p:spPr bwMode="auto">
          <a:xfrm>
            <a:off x="620486" y="2661557"/>
            <a:ext cx="8300314" cy="1898849"/>
          </a:xfrm>
          <a:prstGeom prst="rect">
            <a:avLst/>
          </a:prstGeom>
          <a:noFill/>
          <a:ln w="12700">
            <a:noFill/>
            <a:miter lim="800000"/>
            <a:headEnd/>
            <a:tailEnd/>
          </a:ln>
          <a:effectLst/>
        </p:spPr>
        <p:txBody>
          <a:bodyPr lIns="50800" tIns="50800" rIns="90488" bIns="50800" numCol="2" anchor="t">
            <a:prstTxWarp prst="textNoShape">
              <a:avLst/>
            </a:prstTxWarp>
          </a:bodyPr>
          <a:lstStyle/>
          <a:p>
            <a:pPr marL="39688">
              <a:spcBef>
                <a:spcPts val="600"/>
              </a:spcBef>
              <a:spcAft>
                <a:spcPts val="0"/>
              </a:spcAft>
              <a:defRPr/>
            </a:pPr>
            <a:r>
              <a:rPr lang="en-US" sz="1600" b="1" kern="0" dirty="0">
                <a:latin typeface="Arial" pitchFamily="34" charset="0"/>
                <a:cs typeface="Arial" pitchFamily="34" charset="0"/>
                <a:sym typeface="Arial Bold" charset="0"/>
              </a:rPr>
              <a:t>Michaela (Mikki) Johnson</a:t>
            </a:r>
            <a:r>
              <a:rPr lang="en-US" sz="1400" b="1" kern="0" dirty="0">
                <a:latin typeface="Arial" pitchFamily="34" charset="0"/>
                <a:cs typeface="Arial" pitchFamily="34" charset="0"/>
                <a:sym typeface="Arial Bold" charset="0"/>
              </a:rPr>
              <a:t>, </a:t>
            </a:r>
            <a:r>
              <a:rPr lang="en-US" sz="1400" b="1" i="1" kern="0" dirty="0">
                <a:latin typeface="Arial" pitchFamily="34" charset="0"/>
                <a:cs typeface="Arial" pitchFamily="34" charset="0"/>
                <a:sym typeface="Arial Bold" charset="0"/>
              </a:rPr>
              <a:t>Associate Program Coordinator NGGDPP</a:t>
            </a:r>
            <a:endParaRPr lang="en-US" sz="1400" b="1" i="1" kern="0" dirty="0">
              <a:solidFill>
                <a:schemeClr val="tx1"/>
              </a:solidFill>
              <a:latin typeface="Arial" pitchFamily="34" charset="0"/>
              <a:ea typeface="+mn-ea"/>
              <a:cs typeface="Arial" pitchFamily="34" charset="0"/>
              <a:sym typeface="Arial Bold" charset="0"/>
            </a:endParaRPr>
          </a:p>
          <a:p>
            <a:pPr marL="39688">
              <a:spcBef>
                <a:spcPts val="600"/>
              </a:spcBef>
              <a:defRPr/>
            </a:pPr>
            <a:r>
              <a:rPr lang="en-US" sz="1600" b="1" kern="0" dirty="0">
                <a:latin typeface="Arial" pitchFamily="34" charset="0"/>
                <a:cs typeface="Arial" pitchFamily="34" charset="0"/>
                <a:sym typeface="Arial Bold" charset="0"/>
              </a:rPr>
              <a:t>Lindsay Powers, </a:t>
            </a:r>
            <a:r>
              <a:rPr lang="en-US" sz="1400" b="1" i="1" kern="0" dirty="0">
                <a:latin typeface="Arial" pitchFamily="34" charset="0"/>
                <a:cs typeface="Arial" pitchFamily="34" charset="0"/>
                <a:sym typeface="Arial Bold" charset="0"/>
              </a:rPr>
              <a:t>Program Coordinator NGGDPP</a:t>
            </a:r>
          </a:p>
          <a:p>
            <a:pPr marL="39688">
              <a:spcBef>
                <a:spcPts val="600"/>
              </a:spcBef>
              <a:defRPr/>
            </a:pPr>
            <a:r>
              <a:rPr lang="en-US" sz="1600" b="1" kern="0" dirty="0">
                <a:latin typeface="Arial" pitchFamily="34" charset="0"/>
                <a:cs typeface="Arial" pitchFamily="34" charset="0"/>
                <a:sym typeface="Arial Bold" charset="0"/>
              </a:rPr>
              <a:t>Warren Day, </a:t>
            </a:r>
            <a:r>
              <a:rPr lang="en-US" sz="1400" b="1" i="1" kern="0" dirty="0">
                <a:latin typeface="Arial" pitchFamily="34" charset="0"/>
                <a:cs typeface="Arial" pitchFamily="34" charset="0"/>
                <a:sym typeface="Arial Bold" charset="0"/>
              </a:rPr>
              <a:t>Earth MRI Science Coordinator</a:t>
            </a:r>
          </a:p>
          <a:p>
            <a:pPr marL="39688">
              <a:spcBef>
                <a:spcPts val="600"/>
              </a:spcBef>
              <a:spcAft>
                <a:spcPts val="0"/>
              </a:spcAft>
              <a:defRPr/>
            </a:pPr>
            <a:endParaRPr lang="en-US" sz="1400" b="1" i="1" kern="0" dirty="0">
              <a:latin typeface="Arial" pitchFamily="34" charset="0"/>
              <a:cs typeface="Arial" pitchFamily="34" charset="0"/>
              <a:sym typeface="Arial Bold" charset="0"/>
            </a:endParaRPr>
          </a:p>
          <a:p>
            <a:pPr marL="39688">
              <a:spcBef>
                <a:spcPts val="600"/>
              </a:spcBef>
              <a:spcAft>
                <a:spcPts val="0"/>
              </a:spcAft>
              <a:defRPr/>
            </a:pPr>
            <a:r>
              <a:rPr lang="en-US" sz="1200" b="1" i="1" kern="0" dirty="0">
                <a:solidFill>
                  <a:schemeClr val="tx1"/>
                </a:solidFill>
                <a:latin typeface="Arial" pitchFamily="34" charset="0"/>
                <a:ea typeface="+mn-ea"/>
                <a:cs typeface="Arial" pitchFamily="34" charset="0"/>
                <a:sym typeface="Arial Bold" charset="0"/>
              </a:rPr>
              <a:t>October 25, 2021</a:t>
            </a:r>
          </a:p>
          <a:p>
            <a:pPr marL="39688">
              <a:spcBef>
                <a:spcPts val="600"/>
              </a:spcBef>
              <a:spcAft>
                <a:spcPts val="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496888" lvl="1">
              <a:spcBef>
                <a:spcPts val="600"/>
              </a:spcBef>
              <a:spcAft>
                <a:spcPts val="600"/>
              </a:spcAft>
              <a:defRPr/>
            </a:pPr>
            <a:endParaRPr lang="en-US" sz="1600" b="1" kern="0" dirty="0">
              <a:solidFill>
                <a:schemeClr val="tx1"/>
              </a:solidFill>
              <a:latin typeface="Arial" pitchFamily="34" charset="0"/>
              <a:ea typeface="+mn-ea"/>
              <a:cs typeface="Arial" pitchFamily="34" charset="0"/>
              <a:sym typeface="Arial Bold" charset="0"/>
            </a:endParaRPr>
          </a:p>
          <a:p>
            <a:pPr marL="39688">
              <a:spcBef>
                <a:spcPts val="600"/>
              </a:spcBef>
              <a:spcAft>
                <a:spcPts val="0"/>
              </a:spcAft>
              <a:defRPr/>
            </a:pPr>
            <a:r>
              <a:rPr lang="en-US" sz="1600" b="1" kern="0" dirty="0">
                <a:solidFill>
                  <a:schemeClr val="tx1"/>
                </a:solidFill>
                <a:latin typeface="Arial" pitchFamily="34" charset="0"/>
                <a:ea typeface="+mn-ea"/>
                <a:cs typeface="Arial" pitchFamily="34" charset="0"/>
                <a:sym typeface="Arial Bold"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56;p7">
            <a:extLst>
              <a:ext uri="{FF2B5EF4-FFF2-40B4-BE49-F238E27FC236}">
                <a16:creationId xmlns:a16="http://schemas.microsoft.com/office/drawing/2014/main" id="{1BBC22D8-56D8-4EF2-A39E-B828F5B52B08}"/>
              </a:ext>
            </a:extLst>
          </p:cNvPr>
          <p:cNvSpPr txBox="1"/>
          <p:nvPr/>
        </p:nvSpPr>
        <p:spPr>
          <a:xfrm>
            <a:off x="457200" y="877091"/>
            <a:ext cx="6880671" cy="3632566"/>
          </a:xfrm>
          <a:prstGeom prst="rect">
            <a:avLst/>
          </a:prstGeom>
          <a:noFill/>
          <a:ln>
            <a:noFill/>
          </a:ln>
        </p:spPr>
        <p:txBody>
          <a:bodyPr spcFirstLastPara="1" wrap="square" lIns="68569" tIns="68569" rIns="68569" bIns="68569" anchor="t" anchorCtr="0">
            <a:noAutofit/>
          </a:bodyPr>
          <a:lstStyle/>
          <a:p>
            <a:pPr defTabSz="914400">
              <a:buClr>
                <a:schemeClr val="tx1"/>
              </a:buClr>
              <a:buSzPct val="100000"/>
            </a:pPr>
            <a:r>
              <a:rPr lang="en-US" sz="1600" i="1" kern="0" dirty="0">
                <a:latin typeface="Arial" panose="020B0604020202020204" pitchFamily="34" charset="0"/>
                <a:cs typeface="Arial" panose="020B0604020202020204" pitchFamily="34" charset="0"/>
                <a:sym typeface="Arial"/>
              </a:rPr>
              <a:t>NGGDPP awards grants to States to support data and sample preservation to provide foundational geoscience information in FY 2022 for hazard mitigation,, climate studies, subsurface resources, physical infrastructure development, and/or clean/green energy. NGGDPP coordinates with NCGMP to support </a:t>
            </a:r>
            <a:r>
              <a:rPr lang="en-US" sz="1600" i="1" kern="0" dirty="0" err="1">
                <a:latin typeface="Arial" panose="020B0604020202020204" pitchFamily="34" charset="0"/>
                <a:cs typeface="Arial" panose="020B0604020202020204" pitchFamily="34" charset="0"/>
                <a:sym typeface="Arial"/>
              </a:rPr>
              <a:t>GeMS</a:t>
            </a:r>
            <a:r>
              <a:rPr lang="en-US" sz="1600" i="1" kern="0" dirty="0">
                <a:latin typeface="Arial" panose="020B0604020202020204" pitchFamily="34" charset="0"/>
                <a:cs typeface="Arial" panose="020B0604020202020204" pitchFamily="34" charset="0"/>
                <a:sym typeface="Arial"/>
              </a:rPr>
              <a:t> activities. </a:t>
            </a:r>
            <a:endParaRPr lang="en-US" sz="1600" b="1" i="1" kern="0" dirty="0">
              <a:latin typeface="Arial" panose="020B0604020202020204" pitchFamily="34" charset="0"/>
              <a:cs typeface="Arial" panose="020B0604020202020204" pitchFamily="34" charset="0"/>
              <a:sym typeface="Arial"/>
            </a:endParaRPr>
          </a:p>
          <a:p>
            <a:pPr defTabSz="914400">
              <a:buClr>
                <a:schemeClr val="tx1"/>
              </a:buClr>
              <a:buSzPct val="100000"/>
            </a:pPr>
            <a:r>
              <a:rPr lang="en-US" sz="1600" i="1" kern="0" dirty="0">
                <a:latin typeface="Arial" panose="020B0604020202020204" pitchFamily="34" charset="0"/>
                <a:cs typeface="Arial" panose="020B0604020202020204" pitchFamily="34" charset="0"/>
                <a:sym typeface="Arial"/>
              </a:rPr>
              <a:t> </a:t>
            </a: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Inventory, preserve, rescue, archive and/or modernize geologic, geophysical, and engineering materials for public access:</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a:p>
            <a:pPr marL="742950" lvl="1"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data, samples, maps, notebooks, publications, well logs, photographs, databases, web applications, data formats, data storage media, physical storage</a:t>
            </a:r>
          </a:p>
        </p:txBody>
      </p:sp>
      <p:pic>
        <p:nvPicPr>
          <p:cNvPr id="13" name="Picture 12">
            <a:extLst>
              <a:ext uri="{FF2B5EF4-FFF2-40B4-BE49-F238E27FC236}">
                <a16:creationId xmlns:a16="http://schemas.microsoft.com/office/drawing/2014/main" id="{728F5104-F652-4687-8B94-D560529FF04C}"/>
              </a:ext>
            </a:extLst>
          </p:cNvPr>
          <p:cNvPicPr>
            <a:picLocks noChangeAspect="1"/>
          </p:cNvPicPr>
          <p:nvPr/>
        </p:nvPicPr>
        <p:blipFill>
          <a:blip r:embed="rId3"/>
          <a:stretch>
            <a:fillRect/>
          </a:stretch>
        </p:blipFill>
        <p:spPr>
          <a:xfrm rot="5400000">
            <a:off x="5751404" y="1750904"/>
            <a:ext cx="5143499" cy="1641692"/>
          </a:xfrm>
          <a:prstGeom prst="rect">
            <a:avLst/>
          </a:prstGeom>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200" y="109519"/>
            <a:ext cx="5983514"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Priority 1:  Preserve Geoscience Data and Materials</a:t>
            </a: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939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56;p7">
            <a:extLst>
              <a:ext uri="{FF2B5EF4-FFF2-40B4-BE49-F238E27FC236}">
                <a16:creationId xmlns:a16="http://schemas.microsoft.com/office/drawing/2014/main" id="{1BBC22D8-56D8-4EF2-A39E-B828F5B52B08}"/>
              </a:ext>
            </a:extLst>
          </p:cNvPr>
          <p:cNvSpPr txBox="1"/>
          <p:nvPr/>
        </p:nvSpPr>
        <p:spPr>
          <a:xfrm>
            <a:off x="457200" y="767443"/>
            <a:ext cx="7160079" cy="3742214"/>
          </a:xfrm>
          <a:prstGeom prst="rect">
            <a:avLst/>
          </a:prstGeom>
          <a:noFill/>
          <a:ln>
            <a:noFill/>
          </a:ln>
        </p:spPr>
        <p:txBody>
          <a:bodyPr spcFirstLastPara="1" wrap="square" lIns="68569" tIns="68569" rIns="68569" bIns="68569" anchor="t" anchorCtr="0">
            <a:noAutofit/>
          </a:bodyPr>
          <a:lstStyle/>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Digitize analog data, paper media, photographic media, physical samples etc. </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Preserve paper or scanned geologic maps to </a:t>
            </a:r>
            <a:r>
              <a:rPr lang="en-US" sz="1600" kern="0" dirty="0" err="1">
                <a:latin typeface="Arial" panose="020B0604020202020204" pitchFamily="34" charset="0"/>
                <a:cs typeface="Arial" panose="020B0604020202020204" pitchFamily="34" charset="0"/>
                <a:sym typeface="Arial"/>
              </a:rPr>
              <a:t>GeMS</a:t>
            </a:r>
            <a:r>
              <a:rPr lang="en-US" sz="1600" kern="0" dirty="0">
                <a:latin typeface="Arial" panose="020B0604020202020204" pitchFamily="34" charset="0"/>
                <a:cs typeface="Arial" panose="020B0604020202020204" pitchFamily="34" charset="0"/>
                <a:sym typeface="Arial"/>
              </a:rPr>
              <a:t> standard database.</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Improve infrastructure to house, protect and organize samples and artifacts.</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Preserve subsurface data and sample resources including drill core/borehole information</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Rescue valuable materials in imminent danger of loss.</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Enhance or develop data archiving systems, databases, and web applications to preserve and expose collections and data.</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p:txBody>
      </p:sp>
      <p:pic>
        <p:nvPicPr>
          <p:cNvPr id="6" name="Picture 2">
            <a:extLst>
              <a:ext uri="{FF2B5EF4-FFF2-40B4-BE49-F238E27FC236}">
                <a16:creationId xmlns:a16="http://schemas.microsoft.com/office/drawing/2014/main" id="{DEDF9C26-BA77-4727-B1C0-82673E637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200" y="109519"/>
            <a:ext cx="5983514"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Priority 1:  Preservation Project Examples</a:t>
            </a: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170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56;p7">
            <a:extLst>
              <a:ext uri="{FF2B5EF4-FFF2-40B4-BE49-F238E27FC236}">
                <a16:creationId xmlns:a16="http://schemas.microsoft.com/office/drawing/2014/main" id="{1BBC22D8-56D8-4EF2-A39E-B828F5B52B08}"/>
              </a:ext>
            </a:extLst>
          </p:cNvPr>
          <p:cNvSpPr txBox="1"/>
          <p:nvPr/>
        </p:nvSpPr>
        <p:spPr>
          <a:xfrm>
            <a:off x="457200" y="877091"/>
            <a:ext cx="6498771" cy="3632566"/>
          </a:xfrm>
          <a:prstGeom prst="rect">
            <a:avLst/>
          </a:prstGeom>
          <a:noFill/>
          <a:ln>
            <a:noFill/>
          </a:ln>
        </p:spPr>
        <p:txBody>
          <a:bodyPr spcFirstLastPara="1" wrap="square" lIns="68569" tIns="68569" rIns="68569" bIns="68569" anchor="t" anchorCtr="0">
            <a:noAutofit/>
          </a:bodyPr>
          <a:lstStyle/>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Borehole information (excel) – </a:t>
            </a:r>
            <a:r>
              <a:rPr lang="en-US" sz="1600" kern="0" dirty="0">
                <a:solidFill>
                  <a:srgbClr val="00B0F0"/>
                </a:solidFill>
                <a:latin typeface="Arial" panose="020B0604020202020204" pitchFamily="34" charset="0"/>
                <a:cs typeface="Arial" panose="020B0604020202020204" pitchFamily="34" charset="0"/>
                <a:sym typeface="Arial"/>
              </a:rPr>
              <a:t>Attachment E_NGGDPP borehole template.xlsx</a:t>
            </a:r>
            <a:endParaRPr lang="en-US" sz="1600" kern="0" dirty="0">
              <a:latin typeface="Arial" panose="020B0604020202020204" pitchFamily="34" charset="0"/>
              <a:cs typeface="Arial" panose="020B0604020202020204" pitchFamily="34" charset="0"/>
              <a:sym typeface="Arial"/>
            </a:endParaRPr>
          </a:p>
          <a:p>
            <a:pPr marL="742950" lvl="1"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Compiled data in consistent format across states supports ease of use</a:t>
            </a:r>
          </a:p>
          <a:p>
            <a:pPr marL="742950" lvl="1"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Point locations with available ancillary data.</a:t>
            </a:r>
          </a:p>
          <a:p>
            <a:pPr marL="742950" lvl="1"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Preparation for inclusion in the National Index of Borehole Information (NIBI) </a:t>
            </a:r>
          </a:p>
          <a:p>
            <a:pPr marL="742950" lvl="1"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Preparation of subsurface resources to support the U.S. </a:t>
            </a:r>
            <a:r>
              <a:rPr lang="en-US" sz="1600" kern="0" dirty="0" err="1">
                <a:latin typeface="Arial" panose="020B0604020202020204" pitchFamily="34" charset="0"/>
                <a:cs typeface="Arial" panose="020B0604020202020204" pitchFamily="34" charset="0"/>
                <a:sym typeface="Arial"/>
              </a:rPr>
              <a:t>GeoFramework</a:t>
            </a:r>
            <a:r>
              <a:rPr lang="en-US" sz="1600" kern="0" dirty="0">
                <a:latin typeface="Arial" panose="020B0604020202020204" pitchFamily="34" charset="0"/>
                <a:cs typeface="Arial" panose="020B0604020202020204" pitchFamily="34" charset="0"/>
                <a:sym typeface="Arial"/>
              </a:rPr>
              <a:t> Initiative (USGI)</a:t>
            </a:r>
          </a:p>
        </p:txBody>
      </p:sp>
      <p:pic>
        <p:nvPicPr>
          <p:cNvPr id="13" name="Picture 12">
            <a:extLst>
              <a:ext uri="{FF2B5EF4-FFF2-40B4-BE49-F238E27FC236}">
                <a16:creationId xmlns:a16="http://schemas.microsoft.com/office/drawing/2014/main" id="{728F5104-F652-4687-8B94-D560529FF04C}"/>
              </a:ext>
            </a:extLst>
          </p:cNvPr>
          <p:cNvPicPr>
            <a:picLocks noChangeAspect="1"/>
          </p:cNvPicPr>
          <p:nvPr/>
        </p:nvPicPr>
        <p:blipFill>
          <a:blip r:embed="rId3"/>
          <a:stretch>
            <a:fillRect/>
          </a:stretch>
        </p:blipFill>
        <p:spPr>
          <a:xfrm rot="5400000">
            <a:off x="5751404" y="1750904"/>
            <a:ext cx="5143499" cy="1641692"/>
          </a:xfrm>
          <a:prstGeom prst="rect">
            <a:avLst/>
          </a:prstGeom>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200" y="109519"/>
            <a:ext cx="5983514"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Priority 1:  Data Templates</a:t>
            </a:r>
            <a:endParaRPr lang="en-US" sz="1800" b="1"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E4CF12-79C6-42A5-AD51-B7388E70CAC2}"/>
              </a:ext>
            </a:extLst>
          </p:cNvPr>
          <p:cNvSpPr txBox="1"/>
          <p:nvPr/>
        </p:nvSpPr>
        <p:spPr>
          <a:xfrm>
            <a:off x="1378031" y="4583721"/>
            <a:ext cx="6675336" cy="338554"/>
          </a:xfrm>
          <a:prstGeom prst="rect">
            <a:avLst/>
          </a:prstGeom>
          <a:noFill/>
        </p:spPr>
        <p:txBody>
          <a:bodyPr wrap="square" rtlCol="0">
            <a:spAutoFit/>
          </a:bodyPr>
          <a:lstStyle/>
          <a:p>
            <a:r>
              <a:rPr lang="en-US" sz="1600" dirty="0"/>
              <a:t>Data Preservation: </a:t>
            </a:r>
            <a:r>
              <a:rPr lang="en-US" sz="1600" dirty="0">
                <a:solidFill>
                  <a:srgbClr val="00B0F0"/>
                </a:solidFill>
                <a:hlinkClick r:id="rId4">
                  <a:extLst>
                    <a:ext uri="{A12FA001-AC4F-418D-AE19-62706E023703}">
                      <ahyp:hlinkClr xmlns:ahyp="http://schemas.microsoft.com/office/drawing/2018/hyperlinkcolor" val="tx"/>
                    </a:ext>
                  </a:extLst>
                </a:hlinkClick>
              </a:rPr>
              <a:t>Grant Templates</a:t>
            </a:r>
            <a:endParaRPr lang="en-US" sz="1600" dirty="0">
              <a:solidFill>
                <a:srgbClr val="00B0F0"/>
              </a:solidFill>
            </a:endParaRPr>
          </a:p>
        </p:txBody>
      </p:sp>
    </p:spTree>
    <p:extLst>
      <p:ext uri="{BB962C8B-B14F-4D97-AF65-F5344CB8AC3E}">
        <p14:creationId xmlns:p14="http://schemas.microsoft.com/office/powerpoint/2010/main" val="458353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57A26A7-1860-414D-B46D-2AC0A56F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200" y="109519"/>
            <a:ext cx="5983514" cy="369332"/>
          </a:xfrm>
          <a:prstGeom prst="rect">
            <a:avLst/>
          </a:prstGeom>
        </p:spPr>
        <p:txBody>
          <a:bodyPr wrap="square">
            <a:spAutoFit/>
          </a:bodyPr>
          <a:lstStyle/>
          <a:p>
            <a:r>
              <a:rPr lang="en-US" sz="1800" b="1" i="1" dirty="0">
                <a:latin typeface="Arial" panose="020B0604020202020204" pitchFamily="34" charset="0"/>
                <a:cs typeface="Arial" panose="020B0604020202020204" pitchFamily="34" charset="0"/>
              </a:rPr>
              <a:t>NDC as a file repository</a:t>
            </a:r>
          </a:p>
        </p:txBody>
      </p:sp>
      <p:sp>
        <p:nvSpPr>
          <p:cNvPr id="13" name="Google Shape;56;p7">
            <a:extLst>
              <a:ext uri="{FF2B5EF4-FFF2-40B4-BE49-F238E27FC236}">
                <a16:creationId xmlns:a16="http://schemas.microsoft.com/office/drawing/2014/main" id="{89186CFF-0E69-43BA-97B8-211625E00748}"/>
              </a:ext>
            </a:extLst>
          </p:cNvPr>
          <p:cNvSpPr txBox="1"/>
          <p:nvPr/>
        </p:nvSpPr>
        <p:spPr>
          <a:xfrm>
            <a:off x="457200" y="729682"/>
            <a:ext cx="7016698" cy="3779975"/>
          </a:xfrm>
          <a:prstGeom prst="rect">
            <a:avLst/>
          </a:prstGeom>
          <a:noFill/>
          <a:ln>
            <a:noFill/>
          </a:ln>
        </p:spPr>
        <p:txBody>
          <a:bodyPr spcFirstLastPara="1" wrap="square" lIns="68569" tIns="68569" rIns="68569" bIns="68569" anchor="t" anchorCtr="0">
            <a:noAutofit/>
          </a:bodyPr>
          <a:lstStyle/>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Data and document files (PDFs, tables, TIFFs) may be stored and made available for download in NDC.</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NDC must serve as primary access and distribution point for the stored digital files (files may not be publicly available elsewhere online).</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NDC should not be used to archive larger file formats (TIFF) if smaller file formats (PDF) are available online.</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Files may not be copyrighted or publicly restricted.</a:t>
            </a:r>
          </a:p>
        </p:txBody>
      </p:sp>
    </p:spTree>
    <p:extLst>
      <p:ext uri="{BB962C8B-B14F-4D97-AF65-F5344CB8AC3E}">
        <p14:creationId xmlns:p14="http://schemas.microsoft.com/office/powerpoint/2010/main" val="1306956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57A26A7-1860-414D-B46D-2AC0A56F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954445"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2022 AASG/USGS Data Preservation Workshop</a:t>
            </a:r>
            <a:endParaRPr lang="en-US" sz="1800" b="1" i="1" dirty="0">
              <a:latin typeface="Arial" panose="020B0604020202020204" pitchFamily="34" charset="0"/>
              <a:cs typeface="Arial" panose="020B0604020202020204" pitchFamily="34" charset="0"/>
            </a:endParaRPr>
          </a:p>
        </p:txBody>
      </p:sp>
      <p:sp>
        <p:nvSpPr>
          <p:cNvPr id="13" name="Google Shape;56;p7">
            <a:extLst>
              <a:ext uri="{FF2B5EF4-FFF2-40B4-BE49-F238E27FC236}">
                <a16:creationId xmlns:a16="http://schemas.microsoft.com/office/drawing/2014/main" id="{89186CFF-0E69-43BA-97B8-211625E00748}"/>
              </a:ext>
            </a:extLst>
          </p:cNvPr>
          <p:cNvSpPr txBox="1"/>
          <p:nvPr/>
        </p:nvSpPr>
        <p:spPr>
          <a:xfrm>
            <a:off x="457200" y="854077"/>
            <a:ext cx="7001583" cy="3527244"/>
          </a:xfrm>
          <a:prstGeom prst="rect">
            <a:avLst/>
          </a:prstGeom>
          <a:noFill/>
          <a:ln>
            <a:noFill/>
          </a:ln>
        </p:spPr>
        <p:txBody>
          <a:bodyPr spcFirstLastPara="1" wrap="square" lIns="68569" tIns="68569" rIns="68569" bIns="68569" anchor="t" anchorCtr="0">
            <a:noAutofit/>
          </a:bodyPr>
          <a:lstStyle/>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Fall 2022 hosted by Montana Bureau of Mines and Geology in Butte, MT</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Federal funds may sponsor $1500 per participant, 2 participants max (additional personnel may attend using state funds)</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Workshop is open to representatives of state geological surveys, museums, USGS and other federal agencies</a:t>
            </a:r>
          </a:p>
        </p:txBody>
      </p:sp>
      <p:pic>
        <p:nvPicPr>
          <p:cNvPr id="6" name="Picture 5">
            <a:extLst>
              <a:ext uri="{FF2B5EF4-FFF2-40B4-BE49-F238E27FC236}">
                <a16:creationId xmlns:a16="http://schemas.microsoft.com/office/drawing/2014/main" id="{6803E6DE-2E6F-4026-878E-DA7895A4C834}"/>
              </a:ext>
            </a:extLst>
          </p:cNvPr>
          <p:cNvPicPr>
            <a:picLocks noChangeAspect="1"/>
          </p:cNvPicPr>
          <p:nvPr/>
        </p:nvPicPr>
        <p:blipFill>
          <a:blip r:embed="rId4"/>
          <a:stretch>
            <a:fillRect/>
          </a:stretch>
        </p:blipFill>
        <p:spPr>
          <a:xfrm>
            <a:off x="1260389" y="4008547"/>
            <a:ext cx="6481543" cy="1134954"/>
          </a:xfrm>
          <a:prstGeom prst="rect">
            <a:avLst/>
          </a:prstGeom>
        </p:spPr>
      </p:pic>
    </p:spTree>
    <p:extLst>
      <p:ext uri="{BB962C8B-B14F-4D97-AF65-F5344CB8AC3E}">
        <p14:creationId xmlns:p14="http://schemas.microsoft.com/office/powerpoint/2010/main" val="1851475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57A26A7-1860-414D-B46D-2AC0A56F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954445"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2022 AASG/USGS Data Preservation Workshop</a:t>
            </a:r>
            <a:endParaRPr lang="en-US" sz="1800" b="1" i="1" dirty="0">
              <a:latin typeface="Arial" panose="020B0604020202020204" pitchFamily="34" charset="0"/>
              <a:cs typeface="Arial" panose="020B0604020202020204" pitchFamily="34" charset="0"/>
            </a:endParaRPr>
          </a:p>
        </p:txBody>
      </p:sp>
      <p:sp>
        <p:nvSpPr>
          <p:cNvPr id="13" name="Google Shape;56;p7">
            <a:extLst>
              <a:ext uri="{FF2B5EF4-FFF2-40B4-BE49-F238E27FC236}">
                <a16:creationId xmlns:a16="http://schemas.microsoft.com/office/drawing/2014/main" id="{89186CFF-0E69-43BA-97B8-211625E00748}"/>
              </a:ext>
            </a:extLst>
          </p:cNvPr>
          <p:cNvSpPr txBox="1"/>
          <p:nvPr/>
        </p:nvSpPr>
        <p:spPr>
          <a:xfrm>
            <a:off x="457201" y="790373"/>
            <a:ext cx="7169084" cy="3534801"/>
          </a:xfrm>
          <a:prstGeom prst="rect">
            <a:avLst/>
          </a:prstGeom>
          <a:noFill/>
          <a:ln>
            <a:noFill/>
          </a:ln>
        </p:spPr>
        <p:txBody>
          <a:bodyPr spcFirstLastPara="1" wrap="square" lIns="68569" tIns="68569" rIns="68569" bIns="68569" anchor="t" anchorCtr="0">
            <a:noAutofit/>
          </a:bodyPr>
          <a:lstStyle/>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Objectives: share information, provide training opportunities, present successful preservation efforts, promote networking and recommended practices</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kern="0" dirty="0">
                <a:latin typeface="Arial"/>
                <a:cs typeface="Arial"/>
                <a:sym typeface="Arial"/>
              </a:rPr>
              <a:t>States that apply for workshop travel matching funds will receive these funds even if a preservation project is not proposed or the proposed project is not funded. All federal travel funds must be matched. </a:t>
            </a:r>
            <a:endParaRPr lang="en-US" kern="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BB3C5FF-53E2-7844-BCB6-2B828C03482F}"/>
              </a:ext>
            </a:extLst>
          </p:cNvPr>
          <p:cNvPicPr>
            <a:picLocks noChangeAspect="1"/>
          </p:cNvPicPr>
          <p:nvPr/>
        </p:nvPicPr>
        <p:blipFill>
          <a:blip r:embed="rId4"/>
          <a:stretch>
            <a:fillRect/>
          </a:stretch>
        </p:blipFill>
        <p:spPr>
          <a:xfrm>
            <a:off x="4676066" y="2971800"/>
            <a:ext cx="3065866" cy="2162590"/>
          </a:xfrm>
          <a:prstGeom prst="rect">
            <a:avLst/>
          </a:prstGeom>
        </p:spPr>
      </p:pic>
    </p:spTree>
    <p:extLst>
      <p:ext uri="{BB962C8B-B14F-4D97-AF65-F5344CB8AC3E}">
        <p14:creationId xmlns:p14="http://schemas.microsoft.com/office/powerpoint/2010/main" val="1859507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56;p7">
            <a:extLst>
              <a:ext uri="{FF2B5EF4-FFF2-40B4-BE49-F238E27FC236}">
                <a16:creationId xmlns:a16="http://schemas.microsoft.com/office/drawing/2014/main" id="{1BBC22D8-56D8-4EF2-A39E-B828F5B52B08}"/>
              </a:ext>
            </a:extLst>
          </p:cNvPr>
          <p:cNvSpPr txBox="1"/>
          <p:nvPr/>
        </p:nvSpPr>
        <p:spPr>
          <a:xfrm>
            <a:off x="152400" y="687420"/>
            <a:ext cx="7100711" cy="3632566"/>
          </a:xfrm>
          <a:prstGeom prst="rect">
            <a:avLst/>
          </a:prstGeom>
          <a:noFill/>
          <a:ln>
            <a:noFill/>
          </a:ln>
        </p:spPr>
        <p:txBody>
          <a:bodyPr spcFirstLastPara="1" wrap="square" lIns="68569" tIns="68569" rIns="68569" bIns="68569" anchor="t" anchorCtr="0">
            <a:noAutofit/>
          </a:bodyPr>
          <a:lstStyle/>
          <a:p>
            <a:pPr defTabSz="914400">
              <a:buClr>
                <a:schemeClr val="tx1"/>
              </a:buClr>
              <a:buSzPct val="100000"/>
            </a:pPr>
            <a:r>
              <a:rPr lang="en-US" sz="1600" i="1" kern="0" dirty="0">
                <a:latin typeface="Arial"/>
                <a:cs typeface="Arial"/>
                <a:sym typeface="Arial"/>
              </a:rPr>
              <a:t>NGGDPP collaborates with the Earth Mapping Resources Initiative (Earth MRI) to support data preservation activities focused on critical mineral resources. </a:t>
            </a:r>
            <a:endParaRPr lang="en-US" sz="1600" i="1" kern="0" dirty="0">
              <a:latin typeface="Arial" panose="020B0604020202020204" pitchFamily="34" charset="0"/>
              <a:cs typeface="Arial" panose="020B0604020202020204" pitchFamily="34" charset="0"/>
              <a:sym typeface="Arial"/>
            </a:endParaRPr>
          </a:p>
          <a:p>
            <a:pPr defTabSz="914400">
              <a:buClr>
                <a:schemeClr val="tx1"/>
              </a:buClr>
              <a:buSzPct val="100000"/>
            </a:pPr>
            <a:endParaRPr lang="en-US" sz="1600" i="1" kern="0" dirty="0">
              <a:latin typeface="Arial" panose="020B0604020202020204" pitchFamily="34" charset="0"/>
              <a:cs typeface="Arial" panose="020B0604020202020204" pitchFamily="34" charset="0"/>
              <a:sym typeface="Arial"/>
            </a:endParaRPr>
          </a:p>
          <a:p>
            <a:pPr defTabSz="914400">
              <a:buClr>
                <a:schemeClr val="tx1"/>
              </a:buClr>
              <a:buSzPct val="100000"/>
            </a:pPr>
            <a:r>
              <a:rPr lang="en-US" sz="1600" i="1" dirty="0">
                <a:latin typeface="Arial" panose="020B0604020202020204" pitchFamily="34" charset="0"/>
                <a:cs typeface="Arial" panose="020B0604020202020204" pitchFamily="34" charset="0"/>
              </a:rPr>
              <a:t>Priority 2 – </a:t>
            </a:r>
            <a:r>
              <a:rPr lang="en-US" sz="1400" i="1" dirty="0">
                <a:latin typeface="Arial" panose="020B0604020202020204" pitchFamily="34" charset="0"/>
                <a:cs typeface="Arial" panose="020B0604020202020204" pitchFamily="34" charset="0"/>
              </a:rPr>
              <a:t>up to $35K with 1:1 state match</a:t>
            </a:r>
          </a:p>
          <a:p>
            <a:pPr defTabSz="914400">
              <a:buClr>
                <a:schemeClr val="tx1"/>
              </a:buClr>
              <a:buSzPct val="100000"/>
            </a:pPr>
            <a:endParaRPr lang="en-US" sz="1600" i="1" kern="0" dirty="0">
              <a:latin typeface="Arial" panose="020B0604020202020204" pitchFamily="34" charset="0"/>
              <a:cs typeface="Arial" panose="020B0604020202020204" pitchFamily="34" charset="0"/>
              <a:sym typeface="Arial"/>
            </a:endParaRPr>
          </a:p>
          <a:p>
            <a:pPr defTabSz="914400">
              <a:buClr>
                <a:schemeClr val="tx1"/>
              </a:buClr>
              <a:buSzPct val="100000"/>
            </a:pPr>
            <a:r>
              <a:rPr lang="en-US" sz="1600" i="1" kern="0" dirty="0">
                <a:latin typeface="Arial" panose="020B0604020202020204" pitchFamily="34" charset="0"/>
                <a:cs typeface="Arial" panose="020B0604020202020204" pitchFamily="34" charset="0"/>
                <a:sym typeface="Arial"/>
              </a:rPr>
              <a:t>FY2022 Priority 2 Topics</a:t>
            </a: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State compilation of mineral deposits/districts</a:t>
            </a: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Contribute state data to USGS map compilation of Earth MRI focus areas</a:t>
            </a: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State compilation of borehole data with metadata to the National Digital Catalog </a:t>
            </a: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Prepare for and attend Earth MRI Critical Minerals Workshop</a:t>
            </a: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Long term strategic plan for critical minerals ($3K – noncompetitive)</a:t>
            </a:r>
          </a:p>
        </p:txBody>
      </p:sp>
      <p:pic>
        <p:nvPicPr>
          <p:cNvPr id="13" name="Picture 12">
            <a:extLst>
              <a:ext uri="{FF2B5EF4-FFF2-40B4-BE49-F238E27FC236}">
                <a16:creationId xmlns:a16="http://schemas.microsoft.com/office/drawing/2014/main" id="{728F5104-F652-4687-8B94-D560529FF04C}"/>
              </a:ext>
            </a:extLst>
          </p:cNvPr>
          <p:cNvPicPr>
            <a:picLocks noChangeAspect="1"/>
          </p:cNvPicPr>
          <p:nvPr/>
        </p:nvPicPr>
        <p:blipFill>
          <a:blip r:embed="rId3"/>
          <a:stretch>
            <a:fillRect/>
          </a:stretch>
        </p:blipFill>
        <p:spPr>
          <a:xfrm rot="5400000">
            <a:off x="5751404" y="1750904"/>
            <a:ext cx="5143499" cy="1641692"/>
          </a:xfrm>
          <a:prstGeom prst="rect">
            <a:avLst/>
          </a:prstGeom>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200" y="109519"/>
            <a:ext cx="5983514"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Priority 2:  Critical Mineral Resources</a:t>
            </a: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3430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object 25">
            <a:extLst>
              <a:ext uri="{FF2B5EF4-FFF2-40B4-BE49-F238E27FC236}">
                <a16:creationId xmlns:a16="http://schemas.microsoft.com/office/drawing/2014/main" id="{926A9DDD-F7A0-43FB-B6CF-E73B9565086B}"/>
              </a:ext>
            </a:extLst>
          </p:cNvPr>
          <p:cNvGrpSpPr/>
          <p:nvPr/>
        </p:nvGrpSpPr>
        <p:grpSpPr>
          <a:xfrm>
            <a:off x="2085289" y="589788"/>
            <a:ext cx="1955102" cy="3764471"/>
            <a:chOff x="1808988" y="655320"/>
            <a:chExt cx="2172335" cy="4182745"/>
          </a:xfrm>
        </p:grpSpPr>
        <p:sp>
          <p:nvSpPr>
            <p:cNvPr id="28" name="object 26">
              <a:extLst>
                <a:ext uri="{FF2B5EF4-FFF2-40B4-BE49-F238E27FC236}">
                  <a16:creationId xmlns:a16="http://schemas.microsoft.com/office/drawing/2014/main" id="{85A704DA-DB83-4DE5-9CB4-930679598980}"/>
                </a:ext>
              </a:extLst>
            </p:cNvPr>
            <p:cNvSpPr/>
            <p:nvPr/>
          </p:nvSpPr>
          <p:spPr>
            <a:xfrm>
              <a:off x="3467093" y="4128515"/>
              <a:ext cx="507365" cy="63500"/>
            </a:xfrm>
            <a:custGeom>
              <a:avLst/>
              <a:gdLst/>
              <a:ahLst/>
              <a:cxnLst/>
              <a:rect l="l" t="t" r="r" b="b"/>
              <a:pathLst>
                <a:path w="507364" h="63500">
                  <a:moveTo>
                    <a:pt x="507352" y="0"/>
                  </a:moveTo>
                  <a:lnTo>
                    <a:pt x="253682" y="0"/>
                  </a:lnTo>
                  <a:lnTo>
                    <a:pt x="253682" y="63030"/>
                  </a:lnTo>
                  <a:lnTo>
                    <a:pt x="0" y="63030"/>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29" name="object 27">
              <a:extLst>
                <a:ext uri="{FF2B5EF4-FFF2-40B4-BE49-F238E27FC236}">
                  <a16:creationId xmlns:a16="http://schemas.microsoft.com/office/drawing/2014/main" id="{F714500F-063B-4F5F-A37C-96BDE40D5340}"/>
                </a:ext>
              </a:extLst>
            </p:cNvPr>
            <p:cNvPicPr/>
            <p:nvPr/>
          </p:nvPicPr>
          <p:blipFill>
            <a:blip r:embed="rId2" cstate="print"/>
            <a:stretch>
              <a:fillRect/>
            </a:stretch>
          </p:blipFill>
          <p:spPr>
            <a:xfrm>
              <a:off x="3429000" y="4153447"/>
              <a:ext cx="76200" cy="76200"/>
            </a:xfrm>
            <a:prstGeom prst="rect">
              <a:avLst/>
            </a:prstGeom>
          </p:spPr>
        </p:pic>
        <p:sp>
          <p:nvSpPr>
            <p:cNvPr id="30" name="object 28">
              <a:extLst>
                <a:ext uri="{FF2B5EF4-FFF2-40B4-BE49-F238E27FC236}">
                  <a16:creationId xmlns:a16="http://schemas.microsoft.com/office/drawing/2014/main" id="{DCF069BB-5932-49BE-BAF5-70690276E30F}"/>
                </a:ext>
              </a:extLst>
            </p:cNvPr>
            <p:cNvSpPr/>
            <p:nvPr/>
          </p:nvSpPr>
          <p:spPr>
            <a:xfrm>
              <a:off x="3467093" y="4191005"/>
              <a:ext cx="507365" cy="640715"/>
            </a:xfrm>
            <a:custGeom>
              <a:avLst/>
              <a:gdLst/>
              <a:ahLst/>
              <a:cxnLst/>
              <a:rect l="l" t="t" r="r" b="b"/>
              <a:pathLst>
                <a:path w="507364" h="640714">
                  <a:moveTo>
                    <a:pt x="507352" y="640499"/>
                  </a:moveTo>
                  <a:lnTo>
                    <a:pt x="253682" y="640499"/>
                  </a:lnTo>
                  <a:lnTo>
                    <a:pt x="253682" y="0"/>
                  </a:lnTo>
                  <a:lnTo>
                    <a:pt x="0" y="0"/>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31" name="object 29">
              <a:extLst>
                <a:ext uri="{FF2B5EF4-FFF2-40B4-BE49-F238E27FC236}">
                  <a16:creationId xmlns:a16="http://schemas.microsoft.com/office/drawing/2014/main" id="{D2959931-D5A2-45B2-A8F7-1443E2622182}"/>
                </a:ext>
              </a:extLst>
            </p:cNvPr>
            <p:cNvPicPr/>
            <p:nvPr/>
          </p:nvPicPr>
          <p:blipFill>
            <a:blip r:embed="rId3" cstate="print"/>
            <a:stretch>
              <a:fillRect/>
            </a:stretch>
          </p:blipFill>
          <p:spPr>
            <a:xfrm>
              <a:off x="3429000" y="4152896"/>
              <a:ext cx="76200" cy="76200"/>
            </a:xfrm>
            <a:prstGeom prst="rect">
              <a:avLst/>
            </a:prstGeom>
          </p:spPr>
        </p:pic>
        <p:pic>
          <p:nvPicPr>
            <p:cNvPr id="32" name="object 30">
              <a:extLst>
                <a:ext uri="{FF2B5EF4-FFF2-40B4-BE49-F238E27FC236}">
                  <a16:creationId xmlns:a16="http://schemas.microsoft.com/office/drawing/2014/main" id="{5C26C542-9886-4226-A0ED-C6B9B5EC584F}"/>
                </a:ext>
              </a:extLst>
            </p:cNvPr>
            <p:cNvPicPr/>
            <p:nvPr/>
          </p:nvPicPr>
          <p:blipFill>
            <a:blip r:embed="rId4" cstate="print"/>
            <a:stretch>
              <a:fillRect/>
            </a:stretch>
          </p:blipFill>
          <p:spPr>
            <a:xfrm>
              <a:off x="1808988" y="655320"/>
              <a:ext cx="1897379" cy="2790443"/>
            </a:xfrm>
            <a:prstGeom prst="rect">
              <a:avLst/>
            </a:prstGeom>
          </p:spPr>
        </p:pic>
      </p:grpSp>
      <p:grpSp>
        <p:nvGrpSpPr>
          <p:cNvPr id="121" name="Group 120">
            <a:extLst>
              <a:ext uri="{FF2B5EF4-FFF2-40B4-BE49-F238E27FC236}">
                <a16:creationId xmlns:a16="http://schemas.microsoft.com/office/drawing/2014/main" id="{2BCACB3E-A701-4750-BA36-883222A2C448}"/>
              </a:ext>
            </a:extLst>
          </p:cNvPr>
          <p:cNvGrpSpPr/>
          <p:nvPr/>
        </p:nvGrpSpPr>
        <p:grpSpPr>
          <a:xfrm>
            <a:off x="461282" y="525156"/>
            <a:ext cx="8221436" cy="4024993"/>
            <a:chOff x="465364" y="881743"/>
            <a:chExt cx="8221436" cy="4024993"/>
          </a:xfrm>
        </p:grpSpPr>
        <p:sp>
          <p:nvSpPr>
            <p:cNvPr id="120" name="Rectangle 119">
              <a:extLst>
                <a:ext uri="{FF2B5EF4-FFF2-40B4-BE49-F238E27FC236}">
                  <a16:creationId xmlns:a16="http://schemas.microsoft.com/office/drawing/2014/main" id="{8D854267-D79C-4FCA-B209-4B84264FAADB}"/>
                </a:ext>
              </a:extLst>
            </p:cNvPr>
            <p:cNvSpPr/>
            <p:nvPr/>
          </p:nvSpPr>
          <p:spPr>
            <a:xfrm>
              <a:off x="465364" y="881743"/>
              <a:ext cx="8221436" cy="40249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5">
              <a:extLst>
                <a:ext uri="{FF2B5EF4-FFF2-40B4-BE49-F238E27FC236}">
                  <a16:creationId xmlns:a16="http://schemas.microsoft.com/office/drawing/2014/main" id="{C1AAE280-87E7-4FEA-8F55-A87F1BA5FB06}"/>
                </a:ext>
              </a:extLst>
            </p:cNvPr>
            <p:cNvSpPr txBox="1"/>
            <p:nvPr/>
          </p:nvSpPr>
          <p:spPr>
            <a:xfrm>
              <a:off x="1528797" y="3091041"/>
              <a:ext cx="1656778" cy="260841"/>
            </a:xfrm>
            <a:prstGeom prst="rect">
              <a:avLst/>
            </a:prstGeom>
          </p:spPr>
          <p:txBody>
            <a:bodyPr vert="horz" wrap="square" lIns="0" tIns="11430" rIns="0" bIns="0" rtlCol="0">
              <a:spAutoFit/>
            </a:bodyPr>
            <a:lstStyle/>
            <a:p>
              <a:pPr marL="11430" defTabSz="822960">
                <a:spcBef>
                  <a:spcPts val="90"/>
                </a:spcBef>
              </a:pPr>
              <a:r>
                <a:rPr sz="1620" b="1" spc="-5" dirty="0">
                  <a:solidFill>
                    <a:srgbClr val="1D4899"/>
                  </a:solidFill>
                  <a:latin typeface="Arial"/>
                  <a:cs typeface="Arial"/>
                </a:rPr>
                <a:t>national</a:t>
              </a:r>
              <a:r>
                <a:rPr sz="1620" b="1" spc="-72" dirty="0">
                  <a:solidFill>
                    <a:srgbClr val="1D4899"/>
                  </a:solidFill>
                  <a:latin typeface="Arial"/>
                  <a:cs typeface="Arial"/>
                </a:rPr>
                <a:t> </a:t>
              </a:r>
              <a:r>
                <a:rPr sz="1620" b="1" spc="-5" dirty="0">
                  <a:solidFill>
                    <a:srgbClr val="1D4899"/>
                  </a:solidFill>
                  <a:latin typeface="Arial"/>
                  <a:cs typeface="Arial"/>
                </a:rPr>
                <a:t>security</a:t>
              </a:r>
              <a:endParaRPr sz="1620">
                <a:solidFill>
                  <a:prstClr val="black"/>
                </a:solidFill>
                <a:latin typeface="Arial"/>
                <a:cs typeface="Arial"/>
              </a:endParaRPr>
            </a:p>
          </p:txBody>
        </p:sp>
        <p:sp>
          <p:nvSpPr>
            <p:cNvPr id="8" name="object 6">
              <a:extLst>
                <a:ext uri="{FF2B5EF4-FFF2-40B4-BE49-F238E27FC236}">
                  <a16:creationId xmlns:a16="http://schemas.microsoft.com/office/drawing/2014/main" id="{55BEF8E7-A4DE-453C-A403-D03DA45D7191}"/>
                </a:ext>
              </a:extLst>
            </p:cNvPr>
            <p:cNvSpPr/>
            <p:nvPr/>
          </p:nvSpPr>
          <p:spPr>
            <a:xfrm>
              <a:off x="922172" y="3149193"/>
              <a:ext cx="430911" cy="445770"/>
            </a:xfrm>
            <a:custGeom>
              <a:avLst/>
              <a:gdLst/>
              <a:ahLst/>
              <a:cxnLst/>
              <a:rect l="l" t="t" r="r" b="b"/>
              <a:pathLst>
                <a:path w="478790" h="495300">
                  <a:moveTo>
                    <a:pt x="0" y="0"/>
                  </a:moveTo>
                  <a:lnTo>
                    <a:pt x="478536" y="0"/>
                  </a:lnTo>
                  <a:lnTo>
                    <a:pt x="478536" y="495300"/>
                  </a:lnTo>
                  <a:lnTo>
                    <a:pt x="0" y="495300"/>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grpSp>
          <p:nvGrpSpPr>
            <p:cNvPr id="9" name="object 7">
              <a:extLst>
                <a:ext uri="{FF2B5EF4-FFF2-40B4-BE49-F238E27FC236}">
                  <a16:creationId xmlns:a16="http://schemas.microsoft.com/office/drawing/2014/main" id="{D190BC9C-8361-42B1-A7B9-8D74972F4E61}"/>
                </a:ext>
              </a:extLst>
            </p:cNvPr>
            <p:cNvGrpSpPr/>
            <p:nvPr/>
          </p:nvGrpSpPr>
          <p:grpSpPr>
            <a:xfrm>
              <a:off x="1404747" y="3201315"/>
              <a:ext cx="2027682" cy="1257872"/>
              <a:chOff x="1052830" y="3557016"/>
              <a:chExt cx="2252980" cy="1397635"/>
            </a:xfrm>
          </p:grpSpPr>
          <p:pic>
            <p:nvPicPr>
              <p:cNvPr id="10" name="object 8">
                <a:extLst>
                  <a:ext uri="{FF2B5EF4-FFF2-40B4-BE49-F238E27FC236}">
                    <a16:creationId xmlns:a16="http://schemas.microsoft.com/office/drawing/2014/main" id="{8A6C5793-D927-437C-9FE5-88BFED33046D}"/>
                  </a:ext>
                </a:extLst>
              </p:cNvPr>
              <p:cNvPicPr/>
              <p:nvPr/>
            </p:nvPicPr>
            <p:blipFill>
              <a:blip r:embed="rId5" cstate="print"/>
              <a:stretch>
                <a:fillRect/>
              </a:stretch>
            </p:blipFill>
            <p:spPr>
              <a:xfrm>
                <a:off x="1203960" y="3557016"/>
                <a:ext cx="2101595" cy="1397507"/>
              </a:xfrm>
              <a:prstGeom prst="rect">
                <a:avLst/>
              </a:prstGeom>
            </p:spPr>
          </p:pic>
          <p:sp>
            <p:nvSpPr>
              <p:cNvPr id="11" name="object 9">
                <a:extLst>
                  <a:ext uri="{FF2B5EF4-FFF2-40B4-BE49-F238E27FC236}">
                    <a16:creationId xmlns:a16="http://schemas.microsoft.com/office/drawing/2014/main" id="{C3828C9B-CDBD-4F47-93BA-69DB914C6BC4}"/>
                  </a:ext>
                </a:extLst>
              </p:cNvPr>
              <p:cNvSpPr/>
              <p:nvPr/>
            </p:nvSpPr>
            <p:spPr>
              <a:xfrm>
                <a:off x="1059180" y="3829812"/>
                <a:ext cx="667385" cy="255270"/>
              </a:xfrm>
              <a:custGeom>
                <a:avLst/>
                <a:gdLst/>
                <a:ahLst/>
                <a:cxnLst/>
                <a:rect l="l" t="t" r="r" b="b"/>
                <a:pathLst>
                  <a:path w="667385" h="255270">
                    <a:moveTo>
                      <a:pt x="0" y="0"/>
                    </a:moveTo>
                    <a:lnTo>
                      <a:pt x="333565" y="0"/>
                    </a:lnTo>
                    <a:lnTo>
                      <a:pt x="333565" y="255193"/>
                    </a:lnTo>
                    <a:lnTo>
                      <a:pt x="667131" y="255193"/>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12" name="object 10">
                <a:extLst>
                  <a:ext uri="{FF2B5EF4-FFF2-40B4-BE49-F238E27FC236}">
                    <a16:creationId xmlns:a16="http://schemas.microsoft.com/office/drawing/2014/main" id="{A800C138-5699-478C-B4B3-88607A56B149}"/>
                  </a:ext>
                </a:extLst>
              </p:cNvPr>
              <p:cNvPicPr/>
              <p:nvPr/>
            </p:nvPicPr>
            <p:blipFill>
              <a:blip r:embed="rId6" cstate="print"/>
              <a:stretch>
                <a:fillRect/>
              </a:stretch>
            </p:blipFill>
            <p:spPr>
              <a:xfrm>
                <a:off x="1688208" y="4046905"/>
                <a:ext cx="76200" cy="76200"/>
              </a:xfrm>
              <a:prstGeom prst="rect">
                <a:avLst/>
              </a:prstGeom>
            </p:spPr>
          </p:pic>
        </p:grpSp>
        <p:sp>
          <p:nvSpPr>
            <p:cNvPr id="13" name="object 11">
              <a:extLst>
                <a:ext uri="{FF2B5EF4-FFF2-40B4-BE49-F238E27FC236}">
                  <a16:creationId xmlns:a16="http://schemas.microsoft.com/office/drawing/2014/main" id="{DE0544DE-B1CB-417A-A631-738332015469}"/>
                </a:ext>
              </a:extLst>
            </p:cNvPr>
            <p:cNvSpPr txBox="1"/>
            <p:nvPr/>
          </p:nvSpPr>
          <p:spPr>
            <a:xfrm>
              <a:off x="944148" y="3138691"/>
              <a:ext cx="388620" cy="483145"/>
            </a:xfrm>
            <a:prstGeom prst="rect">
              <a:avLst/>
            </a:prstGeom>
          </p:spPr>
          <p:txBody>
            <a:bodyPr vert="horz" wrap="square" lIns="0" tIns="13144" rIns="0" bIns="0" rtlCol="0">
              <a:spAutoFit/>
            </a:bodyPr>
            <a:lstStyle/>
            <a:p>
              <a:pPr marL="20574" defTabSz="822960">
                <a:lnSpc>
                  <a:spcPts val="995"/>
                </a:lnSpc>
                <a:spcBef>
                  <a:spcPts val="103"/>
                </a:spcBef>
              </a:pPr>
              <a:r>
                <a:rPr sz="945" spc="5" dirty="0">
                  <a:solidFill>
                    <a:prstClr val="black"/>
                  </a:solidFill>
                  <a:latin typeface="Century Gothic"/>
                  <a:cs typeface="Century Gothic"/>
                </a:rPr>
                <a:t>75</a:t>
              </a:r>
              <a:endParaRPr sz="945">
                <a:solidFill>
                  <a:prstClr val="black"/>
                </a:solidFill>
                <a:latin typeface="Century Gothic"/>
                <a:cs typeface="Century Gothic"/>
              </a:endParaRPr>
            </a:p>
            <a:p>
              <a:pPr marL="52007" defTabSz="822960">
                <a:lnSpc>
                  <a:spcPts val="1805"/>
                </a:lnSpc>
              </a:pPr>
              <a:r>
                <a:rPr sz="1620" b="1" spc="81" dirty="0">
                  <a:solidFill>
                    <a:prstClr val="black"/>
                  </a:solidFill>
                  <a:latin typeface="Arial"/>
                  <a:cs typeface="Arial"/>
                </a:rPr>
                <a:t>Re</a:t>
              </a:r>
              <a:endParaRPr sz="1620">
                <a:solidFill>
                  <a:prstClr val="black"/>
                </a:solidFill>
                <a:latin typeface="Arial"/>
                <a:cs typeface="Arial"/>
              </a:endParaRPr>
            </a:p>
            <a:p>
              <a:pPr marL="11430" defTabSz="822960">
                <a:spcBef>
                  <a:spcPts val="27"/>
                </a:spcBef>
              </a:pPr>
              <a:r>
                <a:rPr sz="720" spc="-5" dirty="0">
                  <a:solidFill>
                    <a:prstClr val="black"/>
                  </a:solidFill>
                  <a:latin typeface="Arial"/>
                  <a:cs typeface="Arial"/>
                </a:rPr>
                <a:t>Rhen</a:t>
              </a:r>
              <a:r>
                <a:rPr sz="720" dirty="0">
                  <a:solidFill>
                    <a:prstClr val="black"/>
                  </a:solidFill>
                  <a:latin typeface="Arial"/>
                  <a:cs typeface="Arial"/>
                </a:rPr>
                <a:t>i</a:t>
              </a:r>
              <a:r>
                <a:rPr sz="720" spc="-5" dirty="0">
                  <a:solidFill>
                    <a:prstClr val="black"/>
                  </a:solidFill>
                  <a:latin typeface="Arial"/>
                  <a:cs typeface="Arial"/>
                </a:rPr>
                <a:t>um</a:t>
              </a:r>
              <a:endParaRPr sz="720">
                <a:solidFill>
                  <a:prstClr val="black"/>
                </a:solidFill>
                <a:latin typeface="Arial"/>
                <a:cs typeface="Arial"/>
              </a:endParaRPr>
            </a:p>
          </p:txBody>
        </p:sp>
        <p:sp>
          <p:nvSpPr>
            <p:cNvPr id="14" name="object 12">
              <a:extLst>
                <a:ext uri="{FF2B5EF4-FFF2-40B4-BE49-F238E27FC236}">
                  <a16:creationId xmlns:a16="http://schemas.microsoft.com/office/drawing/2014/main" id="{49610195-14CB-4FC3-9689-CA8FD66D0638}"/>
                </a:ext>
              </a:extLst>
            </p:cNvPr>
            <p:cNvSpPr txBox="1"/>
            <p:nvPr/>
          </p:nvSpPr>
          <p:spPr>
            <a:xfrm>
              <a:off x="859326" y="3998533"/>
              <a:ext cx="1394460" cy="564514"/>
            </a:xfrm>
            <a:prstGeom prst="rect">
              <a:avLst/>
            </a:prstGeom>
          </p:spPr>
          <p:txBody>
            <a:bodyPr vert="horz" wrap="square" lIns="0" tIns="11430" rIns="0" bIns="0" rtlCol="0">
              <a:spAutoFit/>
            </a:bodyPr>
            <a:lstStyle/>
            <a:p>
              <a:pPr marL="22289" marR="92012" indent="53150" defTabSz="822960">
                <a:spcBef>
                  <a:spcPts val="90"/>
                </a:spcBef>
              </a:pPr>
              <a:r>
                <a:rPr sz="990" spc="-5" dirty="0">
                  <a:solidFill>
                    <a:srgbClr val="404040"/>
                  </a:solidFill>
                  <a:latin typeface="Arial"/>
                  <a:cs typeface="Arial"/>
                </a:rPr>
                <a:t>U.S. Air </a:t>
              </a:r>
              <a:r>
                <a:rPr sz="990" dirty="0">
                  <a:solidFill>
                    <a:srgbClr val="404040"/>
                  </a:solidFill>
                  <a:latin typeface="Arial"/>
                  <a:cs typeface="Arial"/>
                </a:rPr>
                <a:t>Force </a:t>
              </a:r>
              <a:r>
                <a:rPr sz="990" spc="-5" dirty="0">
                  <a:solidFill>
                    <a:srgbClr val="404040"/>
                  </a:solidFill>
                  <a:latin typeface="Arial"/>
                  <a:cs typeface="Arial"/>
                </a:rPr>
                <a:t>F-35A </a:t>
              </a:r>
              <a:r>
                <a:rPr sz="990" dirty="0">
                  <a:solidFill>
                    <a:srgbClr val="404040"/>
                  </a:solidFill>
                  <a:latin typeface="Arial"/>
                  <a:cs typeface="Arial"/>
                </a:rPr>
                <a:t> </a:t>
              </a:r>
              <a:r>
                <a:rPr sz="990" spc="-5" dirty="0">
                  <a:solidFill>
                    <a:srgbClr val="404040"/>
                  </a:solidFill>
                  <a:latin typeface="Arial"/>
                  <a:cs typeface="Arial"/>
                </a:rPr>
                <a:t>Lightning</a:t>
              </a:r>
              <a:r>
                <a:rPr sz="990" spc="-23" dirty="0">
                  <a:solidFill>
                    <a:srgbClr val="404040"/>
                  </a:solidFill>
                  <a:latin typeface="Arial"/>
                  <a:cs typeface="Arial"/>
                </a:rPr>
                <a:t> </a:t>
              </a:r>
              <a:r>
                <a:rPr sz="990" dirty="0">
                  <a:solidFill>
                    <a:srgbClr val="404040"/>
                  </a:solidFill>
                  <a:latin typeface="Arial"/>
                  <a:cs typeface="Arial"/>
                </a:rPr>
                <a:t>II</a:t>
              </a:r>
              <a:r>
                <a:rPr sz="990" spc="-32" dirty="0">
                  <a:solidFill>
                    <a:srgbClr val="404040"/>
                  </a:solidFill>
                  <a:latin typeface="Arial"/>
                  <a:cs typeface="Arial"/>
                </a:rPr>
                <a:t> </a:t>
              </a:r>
              <a:r>
                <a:rPr sz="990" spc="-5" dirty="0">
                  <a:solidFill>
                    <a:srgbClr val="404040"/>
                  </a:solidFill>
                  <a:latin typeface="Arial"/>
                  <a:cs typeface="Arial"/>
                </a:rPr>
                <a:t>Joint</a:t>
              </a:r>
              <a:r>
                <a:rPr sz="990" spc="-18" dirty="0">
                  <a:solidFill>
                    <a:srgbClr val="404040"/>
                  </a:solidFill>
                  <a:latin typeface="Arial"/>
                  <a:cs typeface="Arial"/>
                </a:rPr>
                <a:t> </a:t>
              </a:r>
              <a:r>
                <a:rPr sz="990" dirty="0">
                  <a:solidFill>
                    <a:srgbClr val="404040"/>
                  </a:solidFill>
                  <a:latin typeface="Arial"/>
                  <a:cs typeface="Arial"/>
                </a:rPr>
                <a:t>Strike</a:t>
              </a:r>
              <a:endParaRPr sz="990">
                <a:solidFill>
                  <a:prstClr val="black"/>
                </a:solidFill>
                <a:latin typeface="Arial"/>
                <a:cs typeface="Arial"/>
              </a:endParaRPr>
            </a:p>
            <a:p>
              <a:pPr marL="446341" defTabSz="822960">
                <a:spcBef>
                  <a:spcPts val="5"/>
                </a:spcBef>
              </a:pPr>
              <a:r>
                <a:rPr sz="990" spc="-5" dirty="0">
                  <a:solidFill>
                    <a:srgbClr val="404040"/>
                  </a:solidFill>
                  <a:latin typeface="Arial"/>
                  <a:cs typeface="Arial"/>
                </a:rPr>
                <a:t>Fighter</a:t>
              </a:r>
              <a:endParaRPr sz="990">
                <a:solidFill>
                  <a:prstClr val="black"/>
                </a:solidFill>
                <a:latin typeface="Arial"/>
                <a:cs typeface="Arial"/>
              </a:endParaRPr>
            </a:p>
            <a:p>
              <a:pPr marL="11430" defTabSz="822960">
                <a:spcBef>
                  <a:spcPts val="81"/>
                </a:spcBef>
              </a:pPr>
              <a:r>
                <a:rPr sz="540" spc="-5" dirty="0">
                  <a:solidFill>
                    <a:srgbClr val="585858"/>
                  </a:solidFill>
                  <a:latin typeface="Arial"/>
                  <a:cs typeface="Arial"/>
                </a:rPr>
                <a:t>Photo</a:t>
              </a:r>
              <a:r>
                <a:rPr sz="540" dirty="0">
                  <a:solidFill>
                    <a:srgbClr val="585858"/>
                  </a:solidFill>
                  <a:latin typeface="Arial"/>
                  <a:cs typeface="Arial"/>
                </a:rPr>
                <a:t> credit:</a:t>
              </a:r>
              <a:r>
                <a:rPr sz="540" spc="-23" dirty="0">
                  <a:solidFill>
                    <a:srgbClr val="585858"/>
                  </a:solidFill>
                  <a:latin typeface="Arial"/>
                  <a:cs typeface="Arial"/>
                </a:rPr>
                <a:t> </a:t>
              </a:r>
              <a:r>
                <a:rPr sz="540" spc="-5" dirty="0">
                  <a:solidFill>
                    <a:srgbClr val="585858"/>
                  </a:solidFill>
                  <a:latin typeface="Arial"/>
                  <a:cs typeface="Arial"/>
                </a:rPr>
                <a:t>Master</a:t>
              </a:r>
              <a:r>
                <a:rPr sz="540" spc="-9" dirty="0">
                  <a:solidFill>
                    <a:srgbClr val="585858"/>
                  </a:solidFill>
                  <a:latin typeface="Arial"/>
                  <a:cs typeface="Arial"/>
                </a:rPr>
                <a:t> </a:t>
              </a:r>
              <a:r>
                <a:rPr sz="540" spc="-5" dirty="0">
                  <a:solidFill>
                    <a:srgbClr val="585858"/>
                  </a:solidFill>
                  <a:latin typeface="Arial"/>
                  <a:cs typeface="Arial"/>
                </a:rPr>
                <a:t>Sgt.</a:t>
              </a:r>
              <a:r>
                <a:rPr sz="540" dirty="0">
                  <a:solidFill>
                    <a:srgbClr val="585858"/>
                  </a:solidFill>
                  <a:latin typeface="Arial"/>
                  <a:cs typeface="Arial"/>
                </a:rPr>
                <a:t> John</a:t>
              </a:r>
              <a:r>
                <a:rPr sz="540" spc="-9" dirty="0">
                  <a:solidFill>
                    <a:srgbClr val="585858"/>
                  </a:solidFill>
                  <a:latin typeface="Arial"/>
                  <a:cs typeface="Arial"/>
                </a:rPr>
                <a:t> </a:t>
              </a:r>
              <a:r>
                <a:rPr sz="540" spc="-5" dirty="0">
                  <a:solidFill>
                    <a:srgbClr val="585858"/>
                  </a:solidFill>
                  <a:latin typeface="Arial"/>
                  <a:cs typeface="Arial"/>
                </a:rPr>
                <a:t>R.</a:t>
              </a:r>
              <a:r>
                <a:rPr sz="540" dirty="0">
                  <a:solidFill>
                    <a:srgbClr val="585858"/>
                  </a:solidFill>
                  <a:latin typeface="Arial"/>
                  <a:cs typeface="Arial"/>
                </a:rPr>
                <a:t> </a:t>
              </a:r>
              <a:r>
                <a:rPr sz="540" spc="-9" dirty="0">
                  <a:solidFill>
                    <a:srgbClr val="585858"/>
                  </a:solidFill>
                  <a:latin typeface="Arial"/>
                  <a:cs typeface="Arial"/>
                </a:rPr>
                <a:t>Nimmo,</a:t>
              </a:r>
              <a:r>
                <a:rPr sz="540" spc="23" dirty="0">
                  <a:solidFill>
                    <a:srgbClr val="585858"/>
                  </a:solidFill>
                  <a:latin typeface="Arial"/>
                  <a:cs typeface="Arial"/>
                </a:rPr>
                <a:t> </a:t>
              </a:r>
              <a:r>
                <a:rPr sz="540" spc="-5" dirty="0">
                  <a:solidFill>
                    <a:srgbClr val="585858"/>
                  </a:solidFill>
                  <a:latin typeface="Arial"/>
                  <a:cs typeface="Arial"/>
                </a:rPr>
                <a:t>Sr.</a:t>
              </a:r>
              <a:endParaRPr sz="540">
                <a:solidFill>
                  <a:prstClr val="black"/>
                </a:solidFill>
                <a:latin typeface="Arial"/>
                <a:cs typeface="Arial"/>
              </a:endParaRPr>
            </a:p>
          </p:txBody>
        </p:sp>
        <p:sp>
          <p:nvSpPr>
            <p:cNvPr id="15" name="object 13">
              <a:extLst>
                <a:ext uri="{FF2B5EF4-FFF2-40B4-BE49-F238E27FC236}">
                  <a16:creationId xmlns:a16="http://schemas.microsoft.com/office/drawing/2014/main" id="{7FEEAB1F-8EFF-4FE4-9E97-B40888DB9FED}"/>
                </a:ext>
              </a:extLst>
            </p:cNvPr>
            <p:cNvSpPr/>
            <p:nvPr/>
          </p:nvSpPr>
          <p:spPr>
            <a:xfrm>
              <a:off x="4087825" y="2792578"/>
              <a:ext cx="430911" cy="444627"/>
            </a:xfrm>
            <a:custGeom>
              <a:avLst/>
              <a:gdLst/>
              <a:ahLst/>
              <a:cxnLst/>
              <a:rect l="l" t="t" r="r" b="b"/>
              <a:pathLst>
                <a:path w="478789" h="494029">
                  <a:moveTo>
                    <a:pt x="0" y="0"/>
                  </a:moveTo>
                  <a:lnTo>
                    <a:pt x="478536" y="0"/>
                  </a:lnTo>
                  <a:lnTo>
                    <a:pt x="478536" y="493775"/>
                  </a:lnTo>
                  <a:lnTo>
                    <a:pt x="0" y="493775"/>
                  </a:lnTo>
                  <a:lnTo>
                    <a:pt x="0" y="0"/>
                  </a:lnTo>
                  <a:close/>
                </a:path>
              </a:pathLst>
            </a:custGeom>
            <a:ln w="12699">
              <a:solidFill>
                <a:srgbClr val="000000"/>
              </a:solidFill>
            </a:ln>
          </p:spPr>
          <p:txBody>
            <a:bodyPr wrap="square" lIns="0" tIns="0" rIns="0" bIns="0" rtlCol="0"/>
            <a:lstStyle/>
            <a:p>
              <a:pPr defTabSz="822960"/>
              <a:endParaRPr sz="1620">
                <a:solidFill>
                  <a:prstClr val="black"/>
                </a:solidFill>
                <a:latin typeface="Calibri"/>
              </a:endParaRPr>
            </a:p>
          </p:txBody>
        </p:sp>
        <p:grpSp>
          <p:nvGrpSpPr>
            <p:cNvPr id="16" name="object 14">
              <a:extLst>
                <a:ext uri="{FF2B5EF4-FFF2-40B4-BE49-F238E27FC236}">
                  <a16:creationId xmlns:a16="http://schemas.microsoft.com/office/drawing/2014/main" id="{06049E99-744F-4FA5-BADD-200B31B44901}"/>
                </a:ext>
              </a:extLst>
            </p:cNvPr>
            <p:cNvGrpSpPr/>
            <p:nvPr/>
          </p:nvGrpSpPr>
          <p:grpSpPr>
            <a:xfrm>
              <a:off x="2703881" y="3114675"/>
              <a:ext cx="1329881" cy="1226439"/>
              <a:chOff x="2496312" y="3460750"/>
              <a:chExt cx="1477645" cy="1362710"/>
            </a:xfrm>
          </p:grpSpPr>
          <p:pic>
            <p:nvPicPr>
              <p:cNvPr id="17" name="object 15">
                <a:extLst>
                  <a:ext uri="{FF2B5EF4-FFF2-40B4-BE49-F238E27FC236}">
                    <a16:creationId xmlns:a16="http://schemas.microsoft.com/office/drawing/2014/main" id="{2245FD4C-6023-4896-8BAC-9512E684E03B}"/>
                  </a:ext>
                </a:extLst>
              </p:cNvPr>
              <p:cNvPicPr/>
              <p:nvPr/>
            </p:nvPicPr>
            <p:blipFill>
              <a:blip r:embed="rId7" cstate="print"/>
              <a:stretch>
                <a:fillRect/>
              </a:stretch>
            </p:blipFill>
            <p:spPr>
              <a:xfrm>
                <a:off x="2496312" y="4195572"/>
                <a:ext cx="1001267" cy="627887"/>
              </a:xfrm>
              <a:prstGeom prst="rect">
                <a:avLst/>
              </a:prstGeom>
            </p:spPr>
          </p:pic>
          <p:sp>
            <p:nvSpPr>
              <p:cNvPr id="18" name="object 16">
                <a:extLst>
                  <a:ext uri="{FF2B5EF4-FFF2-40B4-BE49-F238E27FC236}">
                    <a16:creationId xmlns:a16="http://schemas.microsoft.com/office/drawing/2014/main" id="{F98D21C9-8A39-4E86-82AB-B235D7C23940}"/>
                  </a:ext>
                </a:extLst>
              </p:cNvPr>
              <p:cNvSpPr/>
              <p:nvPr/>
            </p:nvSpPr>
            <p:spPr>
              <a:xfrm>
                <a:off x="3467094" y="3467100"/>
                <a:ext cx="501015" cy="724535"/>
              </a:xfrm>
              <a:custGeom>
                <a:avLst/>
                <a:gdLst/>
                <a:ahLst/>
                <a:cxnLst/>
                <a:rect l="l" t="t" r="r" b="b"/>
                <a:pathLst>
                  <a:path w="501014" h="724535">
                    <a:moveTo>
                      <a:pt x="500481" y="0"/>
                    </a:moveTo>
                    <a:lnTo>
                      <a:pt x="250240" y="0"/>
                    </a:lnTo>
                    <a:lnTo>
                      <a:pt x="250240" y="724192"/>
                    </a:lnTo>
                    <a:lnTo>
                      <a:pt x="0" y="724192"/>
                    </a:lnTo>
                  </a:path>
                </a:pathLst>
              </a:custGeom>
              <a:ln w="12699">
                <a:solidFill>
                  <a:srgbClr val="000000"/>
                </a:solidFill>
              </a:ln>
            </p:spPr>
            <p:txBody>
              <a:bodyPr wrap="square" lIns="0" tIns="0" rIns="0" bIns="0" rtlCol="0"/>
              <a:lstStyle/>
              <a:p>
                <a:pPr defTabSz="822960"/>
                <a:endParaRPr sz="1620">
                  <a:solidFill>
                    <a:prstClr val="black"/>
                  </a:solidFill>
                  <a:latin typeface="Calibri"/>
                </a:endParaRPr>
              </a:p>
            </p:txBody>
          </p:sp>
          <p:pic>
            <p:nvPicPr>
              <p:cNvPr id="19" name="object 17">
                <a:extLst>
                  <a:ext uri="{FF2B5EF4-FFF2-40B4-BE49-F238E27FC236}">
                    <a16:creationId xmlns:a16="http://schemas.microsoft.com/office/drawing/2014/main" id="{EE8456D8-D736-48AB-B415-33E69647E38E}"/>
                  </a:ext>
                </a:extLst>
              </p:cNvPr>
              <p:cNvPicPr/>
              <p:nvPr/>
            </p:nvPicPr>
            <p:blipFill>
              <a:blip r:embed="rId2" cstate="print"/>
              <a:stretch>
                <a:fillRect/>
              </a:stretch>
            </p:blipFill>
            <p:spPr>
              <a:xfrm>
                <a:off x="3429000" y="4153190"/>
                <a:ext cx="76200" cy="76200"/>
              </a:xfrm>
              <a:prstGeom prst="rect">
                <a:avLst/>
              </a:prstGeom>
            </p:spPr>
          </p:pic>
        </p:grpSp>
        <p:sp>
          <p:nvSpPr>
            <p:cNvPr id="20" name="object 18">
              <a:extLst>
                <a:ext uri="{FF2B5EF4-FFF2-40B4-BE49-F238E27FC236}">
                  <a16:creationId xmlns:a16="http://schemas.microsoft.com/office/drawing/2014/main" id="{1ADE3CA6-0D55-44E3-BFA8-F7A2116A6E02}"/>
                </a:ext>
              </a:extLst>
            </p:cNvPr>
            <p:cNvSpPr txBox="1"/>
            <p:nvPr/>
          </p:nvSpPr>
          <p:spPr>
            <a:xfrm>
              <a:off x="4118920" y="2780833"/>
              <a:ext cx="353759" cy="456471"/>
            </a:xfrm>
            <a:prstGeom prst="rect">
              <a:avLst/>
            </a:prstGeom>
          </p:spPr>
          <p:txBody>
            <a:bodyPr vert="horz" wrap="square" lIns="0" tIns="13144" rIns="0" bIns="0" rtlCol="0">
              <a:spAutoFit/>
            </a:bodyPr>
            <a:lstStyle/>
            <a:p>
              <a:pPr marL="11430" defTabSz="822960">
                <a:lnSpc>
                  <a:spcPts val="945"/>
                </a:lnSpc>
                <a:spcBef>
                  <a:spcPts val="103"/>
                </a:spcBef>
              </a:pPr>
              <a:r>
                <a:rPr sz="945" spc="5" dirty="0">
                  <a:solidFill>
                    <a:prstClr val="black"/>
                  </a:solidFill>
                  <a:latin typeface="Century Gothic"/>
                  <a:cs typeface="Century Gothic"/>
                </a:rPr>
                <a:t>32</a:t>
              </a:r>
              <a:endParaRPr sz="945">
                <a:solidFill>
                  <a:prstClr val="black"/>
                </a:solidFill>
                <a:latin typeface="Century Gothic"/>
                <a:cs typeface="Century Gothic"/>
              </a:endParaRPr>
            </a:p>
            <a:p>
              <a:pPr marL="31433" defTabSz="822960">
                <a:lnSpc>
                  <a:spcPts val="1755"/>
                </a:lnSpc>
              </a:pPr>
              <a:r>
                <a:rPr sz="1620" b="1" spc="41" dirty="0">
                  <a:solidFill>
                    <a:prstClr val="black"/>
                  </a:solidFill>
                  <a:latin typeface="Arial"/>
                  <a:cs typeface="Arial"/>
                </a:rPr>
                <a:t>Ge</a:t>
              </a:r>
              <a:endParaRPr sz="1620">
                <a:solidFill>
                  <a:prstClr val="black"/>
                </a:solidFill>
                <a:latin typeface="Arial"/>
                <a:cs typeface="Arial"/>
              </a:endParaRPr>
            </a:p>
            <a:p>
              <a:pPr marL="21717" defTabSz="822960">
                <a:spcBef>
                  <a:spcPts val="41"/>
                </a:spcBef>
              </a:pPr>
              <a:r>
                <a:rPr sz="630" spc="-36" dirty="0">
                  <a:solidFill>
                    <a:prstClr val="black"/>
                  </a:solidFill>
                  <a:latin typeface="Arial"/>
                  <a:cs typeface="Arial"/>
                </a:rPr>
                <a:t>Germaniu</a:t>
              </a:r>
              <a:endParaRPr sz="630">
                <a:solidFill>
                  <a:prstClr val="black"/>
                </a:solidFill>
                <a:latin typeface="Arial"/>
                <a:cs typeface="Arial"/>
              </a:endParaRPr>
            </a:p>
          </p:txBody>
        </p:sp>
        <p:sp>
          <p:nvSpPr>
            <p:cNvPr id="21" name="object 19">
              <a:extLst>
                <a:ext uri="{FF2B5EF4-FFF2-40B4-BE49-F238E27FC236}">
                  <a16:creationId xmlns:a16="http://schemas.microsoft.com/office/drawing/2014/main" id="{23A1CEC3-8C87-4188-B7DF-767B247C56E1}"/>
                </a:ext>
              </a:extLst>
            </p:cNvPr>
            <p:cNvSpPr txBox="1"/>
            <p:nvPr/>
          </p:nvSpPr>
          <p:spPr>
            <a:xfrm>
              <a:off x="4255509" y="3227262"/>
              <a:ext cx="91440" cy="110800"/>
            </a:xfrm>
            <a:prstGeom prst="rect">
              <a:avLst/>
            </a:prstGeom>
          </p:spPr>
          <p:txBody>
            <a:bodyPr vert="horz" wrap="square" lIns="0" tIns="13716" rIns="0" bIns="0" rtlCol="0">
              <a:spAutoFit/>
            </a:bodyPr>
            <a:lstStyle/>
            <a:p>
              <a:pPr marL="11430" defTabSz="822960">
                <a:spcBef>
                  <a:spcPts val="108"/>
                </a:spcBef>
              </a:pPr>
              <a:r>
                <a:rPr sz="630" spc="14" dirty="0">
                  <a:solidFill>
                    <a:prstClr val="black"/>
                  </a:solidFill>
                  <a:latin typeface="Arial"/>
                  <a:cs typeface="Arial"/>
                </a:rPr>
                <a:t>m</a:t>
              </a:r>
              <a:endParaRPr sz="630">
                <a:solidFill>
                  <a:prstClr val="black"/>
                </a:solidFill>
                <a:latin typeface="Arial"/>
                <a:cs typeface="Arial"/>
              </a:endParaRPr>
            </a:p>
          </p:txBody>
        </p:sp>
        <p:sp>
          <p:nvSpPr>
            <p:cNvPr id="22" name="object 20">
              <a:extLst>
                <a:ext uri="{FF2B5EF4-FFF2-40B4-BE49-F238E27FC236}">
                  <a16:creationId xmlns:a16="http://schemas.microsoft.com/office/drawing/2014/main" id="{485744FA-AA80-4B93-AFD5-8B2F4DD93BB2}"/>
                </a:ext>
              </a:extLst>
            </p:cNvPr>
            <p:cNvSpPr txBox="1"/>
            <p:nvPr/>
          </p:nvSpPr>
          <p:spPr>
            <a:xfrm>
              <a:off x="2741604" y="4315233"/>
              <a:ext cx="805815" cy="149464"/>
            </a:xfrm>
            <a:prstGeom prst="rect">
              <a:avLst/>
            </a:prstGeom>
          </p:spPr>
          <p:txBody>
            <a:bodyPr vert="horz" wrap="square" lIns="0" tIns="10859" rIns="0" bIns="0" rtlCol="0">
              <a:spAutoFit/>
            </a:bodyPr>
            <a:lstStyle/>
            <a:p>
              <a:pPr marL="11430" defTabSz="822960">
                <a:spcBef>
                  <a:spcPts val="86"/>
                </a:spcBef>
              </a:pPr>
              <a:r>
                <a:rPr sz="900" spc="-5" dirty="0">
                  <a:solidFill>
                    <a:srgbClr val="404040"/>
                  </a:solidFill>
                  <a:latin typeface="Arial"/>
                  <a:cs typeface="Arial"/>
                </a:rPr>
                <a:t>Gen.</a:t>
              </a:r>
              <a:r>
                <a:rPr sz="900" spc="-50" dirty="0">
                  <a:solidFill>
                    <a:srgbClr val="404040"/>
                  </a:solidFill>
                  <a:latin typeface="Arial"/>
                  <a:cs typeface="Arial"/>
                </a:rPr>
                <a:t> </a:t>
              </a:r>
              <a:r>
                <a:rPr sz="900" spc="-5" dirty="0">
                  <a:solidFill>
                    <a:srgbClr val="404040"/>
                  </a:solidFill>
                  <a:latin typeface="Arial"/>
                  <a:cs typeface="Arial"/>
                </a:rPr>
                <a:t>III</a:t>
              </a:r>
              <a:r>
                <a:rPr sz="900" spc="-36" dirty="0">
                  <a:solidFill>
                    <a:srgbClr val="404040"/>
                  </a:solidFill>
                  <a:latin typeface="Arial"/>
                  <a:cs typeface="Arial"/>
                </a:rPr>
                <a:t> </a:t>
              </a:r>
              <a:r>
                <a:rPr sz="900" spc="-5" dirty="0">
                  <a:solidFill>
                    <a:srgbClr val="404040"/>
                  </a:solidFill>
                  <a:latin typeface="Arial"/>
                  <a:cs typeface="Arial"/>
                </a:rPr>
                <a:t>Ground</a:t>
              </a:r>
              <a:endParaRPr sz="900">
                <a:solidFill>
                  <a:prstClr val="black"/>
                </a:solidFill>
                <a:latin typeface="Arial"/>
                <a:cs typeface="Arial"/>
              </a:endParaRPr>
            </a:p>
          </p:txBody>
        </p:sp>
        <p:sp>
          <p:nvSpPr>
            <p:cNvPr id="23" name="object 21">
              <a:extLst>
                <a:ext uri="{FF2B5EF4-FFF2-40B4-BE49-F238E27FC236}">
                  <a16:creationId xmlns:a16="http://schemas.microsoft.com/office/drawing/2014/main" id="{6AD20497-2EFE-439E-A174-61C7D96C0194}"/>
                </a:ext>
              </a:extLst>
            </p:cNvPr>
            <p:cNvSpPr/>
            <p:nvPr/>
          </p:nvSpPr>
          <p:spPr>
            <a:xfrm>
              <a:off x="4087825" y="3424885"/>
              <a:ext cx="430911" cy="445770"/>
            </a:xfrm>
            <a:custGeom>
              <a:avLst/>
              <a:gdLst/>
              <a:ahLst/>
              <a:cxnLst/>
              <a:rect l="l" t="t" r="r" b="b"/>
              <a:pathLst>
                <a:path w="478789" h="495300">
                  <a:moveTo>
                    <a:pt x="0" y="0"/>
                  </a:moveTo>
                  <a:lnTo>
                    <a:pt x="478536" y="0"/>
                  </a:lnTo>
                  <a:lnTo>
                    <a:pt x="478536" y="495300"/>
                  </a:lnTo>
                  <a:lnTo>
                    <a:pt x="0" y="495300"/>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sp>
          <p:nvSpPr>
            <p:cNvPr id="24" name="object 22">
              <a:extLst>
                <a:ext uri="{FF2B5EF4-FFF2-40B4-BE49-F238E27FC236}">
                  <a16:creationId xmlns:a16="http://schemas.microsoft.com/office/drawing/2014/main" id="{D7CF27CA-8DCC-4006-85EB-6B0381DF2D4F}"/>
                </a:ext>
              </a:extLst>
            </p:cNvPr>
            <p:cNvSpPr txBox="1"/>
            <p:nvPr/>
          </p:nvSpPr>
          <p:spPr>
            <a:xfrm>
              <a:off x="4118919" y="3414016"/>
              <a:ext cx="352044" cy="483145"/>
            </a:xfrm>
            <a:prstGeom prst="rect">
              <a:avLst/>
            </a:prstGeom>
          </p:spPr>
          <p:txBody>
            <a:bodyPr vert="horz" wrap="square" lIns="0" tIns="13144" rIns="0" bIns="0" rtlCol="0">
              <a:spAutoFit/>
            </a:bodyPr>
            <a:lstStyle/>
            <a:p>
              <a:pPr marL="11430" defTabSz="822960">
                <a:lnSpc>
                  <a:spcPts val="968"/>
                </a:lnSpc>
                <a:spcBef>
                  <a:spcPts val="103"/>
                </a:spcBef>
              </a:pPr>
              <a:r>
                <a:rPr sz="945" spc="5" dirty="0">
                  <a:solidFill>
                    <a:prstClr val="black"/>
                  </a:solidFill>
                  <a:latin typeface="Century Gothic"/>
                  <a:cs typeface="Century Gothic"/>
                </a:rPr>
                <a:t>31</a:t>
              </a:r>
              <a:endParaRPr sz="945">
                <a:solidFill>
                  <a:prstClr val="black"/>
                </a:solidFill>
                <a:latin typeface="Century Gothic"/>
                <a:cs typeface="Century Gothic"/>
              </a:endParaRPr>
            </a:p>
            <a:p>
              <a:pPr marL="37148" defTabSz="822960">
                <a:lnSpc>
                  <a:spcPts val="1777"/>
                </a:lnSpc>
              </a:pPr>
              <a:r>
                <a:rPr sz="1620" b="1" spc="41" dirty="0">
                  <a:solidFill>
                    <a:prstClr val="black"/>
                  </a:solidFill>
                  <a:latin typeface="Arial"/>
                  <a:cs typeface="Arial"/>
                </a:rPr>
                <a:t>Ga</a:t>
              </a:r>
              <a:endParaRPr sz="1620">
                <a:solidFill>
                  <a:prstClr val="black"/>
                </a:solidFill>
                <a:latin typeface="Arial"/>
                <a:cs typeface="Arial"/>
              </a:endParaRPr>
            </a:p>
            <a:p>
              <a:pPr marL="29146" defTabSz="822960">
                <a:spcBef>
                  <a:spcPts val="27"/>
                </a:spcBef>
              </a:pPr>
              <a:r>
                <a:rPr sz="720" spc="-5" dirty="0">
                  <a:solidFill>
                    <a:prstClr val="black"/>
                  </a:solidFill>
                  <a:latin typeface="Arial"/>
                  <a:cs typeface="Arial"/>
                </a:rPr>
                <a:t>Gallium</a:t>
              </a:r>
              <a:endParaRPr sz="720">
                <a:solidFill>
                  <a:prstClr val="black"/>
                </a:solidFill>
                <a:latin typeface="Arial"/>
                <a:cs typeface="Arial"/>
              </a:endParaRPr>
            </a:p>
          </p:txBody>
        </p:sp>
        <p:sp>
          <p:nvSpPr>
            <p:cNvPr id="25" name="object 23">
              <a:extLst>
                <a:ext uri="{FF2B5EF4-FFF2-40B4-BE49-F238E27FC236}">
                  <a16:creationId xmlns:a16="http://schemas.microsoft.com/office/drawing/2014/main" id="{02042891-63E7-45F0-AA90-C01590948A92}"/>
                </a:ext>
              </a:extLst>
            </p:cNvPr>
            <p:cNvSpPr/>
            <p:nvPr/>
          </p:nvSpPr>
          <p:spPr>
            <a:xfrm>
              <a:off x="4087825" y="4058564"/>
              <a:ext cx="430911" cy="444627"/>
            </a:xfrm>
            <a:custGeom>
              <a:avLst/>
              <a:gdLst/>
              <a:ahLst/>
              <a:cxnLst/>
              <a:rect l="l" t="t" r="r" b="b"/>
              <a:pathLst>
                <a:path w="478789" h="494029">
                  <a:moveTo>
                    <a:pt x="0" y="0"/>
                  </a:moveTo>
                  <a:lnTo>
                    <a:pt x="478536" y="0"/>
                  </a:lnTo>
                  <a:lnTo>
                    <a:pt x="478536" y="493776"/>
                  </a:lnTo>
                  <a:lnTo>
                    <a:pt x="0" y="493776"/>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sp>
          <p:nvSpPr>
            <p:cNvPr id="26" name="object 24">
              <a:extLst>
                <a:ext uri="{FF2B5EF4-FFF2-40B4-BE49-F238E27FC236}">
                  <a16:creationId xmlns:a16="http://schemas.microsoft.com/office/drawing/2014/main" id="{6633978E-390C-4B4A-8138-20CEBAD6468F}"/>
                </a:ext>
              </a:extLst>
            </p:cNvPr>
            <p:cNvSpPr txBox="1"/>
            <p:nvPr/>
          </p:nvSpPr>
          <p:spPr>
            <a:xfrm>
              <a:off x="4118920" y="4047195"/>
              <a:ext cx="350330" cy="483145"/>
            </a:xfrm>
            <a:prstGeom prst="rect">
              <a:avLst/>
            </a:prstGeom>
          </p:spPr>
          <p:txBody>
            <a:bodyPr vert="horz" wrap="square" lIns="0" tIns="13144" rIns="0" bIns="0" rtlCol="0">
              <a:spAutoFit/>
            </a:bodyPr>
            <a:lstStyle/>
            <a:p>
              <a:pPr marL="11430" defTabSz="822960">
                <a:lnSpc>
                  <a:spcPts val="968"/>
                </a:lnSpc>
                <a:spcBef>
                  <a:spcPts val="103"/>
                </a:spcBef>
              </a:pPr>
              <a:r>
                <a:rPr sz="945" spc="5" dirty="0">
                  <a:solidFill>
                    <a:prstClr val="black"/>
                  </a:solidFill>
                  <a:latin typeface="Century Gothic"/>
                  <a:cs typeface="Century Gothic"/>
                </a:rPr>
                <a:t>33</a:t>
              </a:r>
              <a:endParaRPr sz="945">
                <a:solidFill>
                  <a:prstClr val="black"/>
                </a:solidFill>
                <a:latin typeface="Century Gothic"/>
                <a:cs typeface="Century Gothic"/>
              </a:endParaRPr>
            </a:p>
            <a:p>
              <a:pPr marL="45720" defTabSz="822960">
                <a:lnSpc>
                  <a:spcPts val="1777"/>
                </a:lnSpc>
              </a:pPr>
              <a:r>
                <a:rPr sz="1620" b="1" spc="36" dirty="0">
                  <a:solidFill>
                    <a:prstClr val="black"/>
                  </a:solidFill>
                  <a:latin typeface="Arial"/>
                  <a:cs typeface="Arial"/>
                </a:rPr>
                <a:t>As</a:t>
              </a:r>
              <a:endParaRPr sz="1620">
                <a:solidFill>
                  <a:prstClr val="black"/>
                </a:solidFill>
                <a:latin typeface="Arial"/>
                <a:cs typeface="Arial"/>
              </a:endParaRPr>
            </a:p>
            <a:p>
              <a:pPr marL="32004" defTabSz="822960">
                <a:spcBef>
                  <a:spcPts val="27"/>
                </a:spcBef>
              </a:pPr>
              <a:r>
                <a:rPr sz="720" dirty="0">
                  <a:solidFill>
                    <a:prstClr val="black"/>
                  </a:solidFill>
                  <a:latin typeface="Arial"/>
                  <a:cs typeface="Arial"/>
                </a:rPr>
                <a:t>A</a:t>
              </a:r>
              <a:r>
                <a:rPr sz="720" spc="-5" dirty="0">
                  <a:solidFill>
                    <a:prstClr val="black"/>
                  </a:solidFill>
                  <a:latin typeface="Arial"/>
                  <a:cs typeface="Arial"/>
                </a:rPr>
                <a:t>r</a:t>
              </a:r>
              <a:r>
                <a:rPr sz="720" spc="5" dirty="0">
                  <a:solidFill>
                    <a:prstClr val="black"/>
                  </a:solidFill>
                  <a:latin typeface="Arial"/>
                  <a:cs typeface="Arial"/>
                </a:rPr>
                <a:t>s</a:t>
              </a:r>
              <a:r>
                <a:rPr sz="720" spc="-5" dirty="0">
                  <a:solidFill>
                    <a:prstClr val="black"/>
                  </a:solidFill>
                  <a:latin typeface="Arial"/>
                  <a:cs typeface="Arial"/>
                </a:rPr>
                <a:t>en</a:t>
              </a:r>
              <a:r>
                <a:rPr sz="720" dirty="0">
                  <a:solidFill>
                    <a:prstClr val="black"/>
                  </a:solidFill>
                  <a:latin typeface="Arial"/>
                  <a:cs typeface="Arial"/>
                </a:rPr>
                <a:t>ic</a:t>
              </a:r>
              <a:endParaRPr sz="720">
                <a:solidFill>
                  <a:prstClr val="black"/>
                </a:solidFill>
                <a:latin typeface="Arial"/>
                <a:cs typeface="Arial"/>
              </a:endParaRPr>
            </a:p>
          </p:txBody>
        </p:sp>
        <p:sp>
          <p:nvSpPr>
            <p:cNvPr id="33" name="object 31">
              <a:extLst>
                <a:ext uri="{FF2B5EF4-FFF2-40B4-BE49-F238E27FC236}">
                  <a16:creationId xmlns:a16="http://schemas.microsoft.com/office/drawing/2014/main" id="{F6935783-194A-4CD0-8CFA-C4636DBEFE7A}"/>
                </a:ext>
              </a:extLst>
            </p:cNvPr>
            <p:cNvSpPr txBox="1"/>
            <p:nvPr/>
          </p:nvSpPr>
          <p:spPr>
            <a:xfrm>
              <a:off x="2519861" y="4452414"/>
              <a:ext cx="1249299" cy="216727"/>
            </a:xfrm>
            <a:prstGeom prst="rect">
              <a:avLst/>
            </a:prstGeom>
          </p:spPr>
          <p:txBody>
            <a:bodyPr vert="horz" wrap="square" lIns="0" tIns="10859" rIns="0" bIns="0" rtlCol="0">
              <a:spAutoFit/>
            </a:bodyPr>
            <a:lstStyle/>
            <a:p>
              <a:pPr marL="34290" defTabSz="822960">
                <a:lnSpc>
                  <a:spcPts val="837"/>
                </a:lnSpc>
                <a:spcBef>
                  <a:spcPts val="86"/>
                </a:spcBef>
              </a:pPr>
              <a:r>
                <a:rPr sz="900" spc="-5" dirty="0">
                  <a:solidFill>
                    <a:srgbClr val="404040"/>
                  </a:solidFill>
                  <a:latin typeface="Arial"/>
                  <a:cs typeface="Arial"/>
                </a:rPr>
                <a:t>Panoramic</a:t>
              </a:r>
              <a:r>
                <a:rPr sz="900" spc="-27" dirty="0">
                  <a:solidFill>
                    <a:srgbClr val="404040"/>
                  </a:solidFill>
                  <a:latin typeface="Arial"/>
                  <a:cs typeface="Arial"/>
                </a:rPr>
                <a:t> </a:t>
              </a:r>
              <a:r>
                <a:rPr sz="900" spc="-9" dirty="0">
                  <a:solidFill>
                    <a:srgbClr val="404040"/>
                  </a:solidFill>
                  <a:latin typeface="Arial"/>
                  <a:cs typeface="Arial"/>
                </a:rPr>
                <a:t>Night</a:t>
              </a:r>
              <a:r>
                <a:rPr sz="900" spc="-18" dirty="0">
                  <a:solidFill>
                    <a:srgbClr val="404040"/>
                  </a:solidFill>
                  <a:latin typeface="Arial"/>
                  <a:cs typeface="Arial"/>
                </a:rPr>
                <a:t> </a:t>
              </a:r>
              <a:r>
                <a:rPr sz="900" spc="-9" dirty="0">
                  <a:solidFill>
                    <a:srgbClr val="404040"/>
                  </a:solidFill>
                  <a:latin typeface="Arial"/>
                  <a:cs typeface="Arial"/>
                </a:rPr>
                <a:t>Vision</a:t>
              </a:r>
              <a:endParaRPr sz="900">
                <a:solidFill>
                  <a:prstClr val="black"/>
                </a:solidFill>
                <a:latin typeface="Arial"/>
                <a:cs typeface="Arial"/>
              </a:endParaRPr>
            </a:p>
            <a:p>
              <a:pPr marL="96583" defTabSz="822960">
                <a:lnSpc>
                  <a:spcPts val="837"/>
                </a:lnSpc>
              </a:pPr>
              <a:r>
                <a:rPr sz="540" spc="-5" dirty="0">
                  <a:solidFill>
                    <a:srgbClr val="585858"/>
                  </a:solidFill>
                  <a:latin typeface="Arial"/>
                  <a:cs typeface="Arial"/>
                </a:rPr>
                <a:t>P</a:t>
              </a:r>
              <a:r>
                <a:rPr sz="540" dirty="0">
                  <a:solidFill>
                    <a:srgbClr val="585858"/>
                  </a:solidFill>
                  <a:latin typeface="Arial"/>
                  <a:cs typeface="Arial"/>
                </a:rPr>
                <a:t>hoto cre</a:t>
              </a:r>
              <a:r>
                <a:rPr sz="540" spc="-140" dirty="0">
                  <a:solidFill>
                    <a:srgbClr val="585858"/>
                  </a:solidFill>
                  <a:latin typeface="Arial"/>
                  <a:cs typeface="Arial"/>
                </a:rPr>
                <a:t>d</a:t>
              </a:r>
              <a:r>
                <a:rPr sz="1350" spc="-850" baseline="-30555" dirty="0">
                  <a:solidFill>
                    <a:srgbClr val="404040"/>
                  </a:solidFill>
                  <a:latin typeface="Arial"/>
                  <a:cs typeface="Arial"/>
                </a:rPr>
                <a:t>G</a:t>
              </a:r>
              <a:r>
                <a:rPr sz="540" spc="9" dirty="0">
                  <a:solidFill>
                    <a:srgbClr val="585858"/>
                  </a:solidFill>
                  <a:latin typeface="Arial"/>
                  <a:cs typeface="Arial"/>
                </a:rPr>
                <a:t>i</a:t>
              </a:r>
              <a:r>
                <a:rPr sz="540" dirty="0">
                  <a:solidFill>
                    <a:srgbClr val="585858"/>
                  </a:solidFill>
                  <a:latin typeface="Arial"/>
                  <a:cs typeface="Arial"/>
                </a:rPr>
                <a:t>t:</a:t>
              </a:r>
              <a:r>
                <a:rPr sz="540" spc="-18" dirty="0">
                  <a:solidFill>
                    <a:srgbClr val="585858"/>
                  </a:solidFill>
                  <a:latin typeface="Arial"/>
                  <a:cs typeface="Arial"/>
                </a:rPr>
                <a:t> </a:t>
              </a:r>
              <a:r>
                <a:rPr sz="1350" spc="-533" baseline="-30555" dirty="0">
                  <a:solidFill>
                    <a:srgbClr val="404040"/>
                  </a:solidFill>
                  <a:latin typeface="Arial"/>
                  <a:cs typeface="Arial"/>
                </a:rPr>
                <a:t>o</a:t>
              </a:r>
              <a:r>
                <a:rPr sz="540" dirty="0">
                  <a:solidFill>
                    <a:srgbClr val="585858"/>
                  </a:solidFill>
                  <a:latin typeface="Arial"/>
                  <a:cs typeface="Arial"/>
                </a:rPr>
                <a:t>L</a:t>
              </a:r>
              <a:r>
                <a:rPr sz="540" spc="-257" dirty="0">
                  <a:solidFill>
                    <a:srgbClr val="585858"/>
                  </a:solidFill>
                  <a:latin typeface="Arial"/>
                  <a:cs typeface="Arial"/>
                </a:rPr>
                <a:t>3</a:t>
              </a:r>
              <a:r>
                <a:rPr sz="1350" spc="-161" baseline="-30555" dirty="0">
                  <a:solidFill>
                    <a:srgbClr val="404040"/>
                  </a:solidFill>
                  <a:latin typeface="Arial"/>
                  <a:cs typeface="Arial"/>
                </a:rPr>
                <a:t>g</a:t>
              </a:r>
              <a:r>
                <a:rPr sz="540" spc="-234" dirty="0">
                  <a:solidFill>
                    <a:srgbClr val="585858"/>
                  </a:solidFill>
                  <a:latin typeface="Arial"/>
                  <a:cs typeface="Arial"/>
                </a:rPr>
                <a:t>T</a:t>
              </a:r>
              <a:r>
                <a:rPr sz="1350" spc="-405" baseline="-30555" dirty="0">
                  <a:solidFill>
                    <a:srgbClr val="404040"/>
                  </a:solidFill>
                  <a:latin typeface="Arial"/>
                  <a:cs typeface="Arial"/>
                </a:rPr>
                <a:t>g</a:t>
              </a:r>
              <a:r>
                <a:rPr sz="540" spc="-41" dirty="0">
                  <a:solidFill>
                    <a:srgbClr val="585858"/>
                  </a:solidFill>
                  <a:latin typeface="Arial"/>
                  <a:cs typeface="Arial"/>
                </a:rPr>
                <a:t>e</a:t>
              </a:r>
              <a:r>
                <a:rPr sz="1350" spc="-249" baseline="-30555" dirty="0">
                  <a:solidFill>
                    <a:srgbClr val="404040"/>
                  </a:solidFill>
                  <a:latin typeface="Arial"/>
                  <a:cs typeface="Arial"/>
                </a:rPr>
                <a:t>l</a:t>
              </a:r>
              <a:r>
                <a:rPr sz="540" spc="-117" dirty="0">
                  <a:solidFill>
                    <a:srgbClr val="585858"/>
                  </a:solidFill>
                  <a:latin typeface="Arial"/>
                  <a:cs typeface="Arial"/>
                </a:rPr>
                <a:t>c</a:t>
              </a:r>
              <a:r>
                <a:rPr sz="1350" spc="-580" baseline="-30555" dirty="0">
                  <a:solidFill>
                    <a:srgbClr val="404040"/>
                  </a:solidFill>
                  <a:latin typeface="Arial"/>
                  <a:cs typeface="Arial"/>
                </a:rPr>
                <a:t>e</a:t>
              </a:r>
              <a:r>
                <a:rPr sz="540" dirty="0">
                  <a:solidFill>
                    <a:srgbClr val="585858"/>
                  </a:solidFill>
                  <a:latin typeface="Arial"/>
                  <a:cs typeface="Arial"/>
                </a:rPr>
                <a:t>h</a:t>
              </a:r>
              <a:r>
                <a:rPr sz="540" spc="-225" dirty="0">
                  <a:solidFill>
                    <a:srgbClr val="585858"/>
                  </a:solidFill>
                  <a:latin typeface="Arial"/>
                  <a:cs typeface="Arial"/>
                </a:rPr>
                <a:t>n</a:t>
              </a:r>
              <a:r>
                <a:rPr sz="1350" spc="-344" baseline="-30555" dirty="0">
                  <a:solidFill>
                    <a:srgbClr val="404040"/>
                  </a:solidFill>
                  <a:latin typeface="Arial"/>
                  <a:cs typeface="Arial"/>
                </a:rPr>
                <a:t>s</a:t>
              </a:r>
              <a:r>
                <a:rPr sz="540" dirty="0">
                  <a:solidFill>
                    <a:srgbClr val="585858"/>
                  </a:solidFill>
                  <a:latin typeface="Arial"/>
                  <a:cs typeface="Arial"/>
                </a:rPr>
                <a:t>o</a:t>
              </a:r>
              <a:r>
                <a:rPr sz="540" spc="9" dirty="0">
                  <a:solidFill>
                    <a:srgbClr val="585858"/>
                  </a:solidFill>
                  <a:latin typeface="Arial"/>
                  <a:cs typeface="Arial"/>
                </a:rPr>
                <a:t>l</a:t>
              </a:r>
              <a:r>
                <a:rPr sz="540" dirty="0">
                  <a:solidFill>
                    <a:srgbClr val="585858"/>
                  </a:solidFill>
                  <a:latin typeface="Arial"/>
                  <a:cs typeface="Arial"/>
                </a:rPr>
                <a:t>og</a:t>
              </a:r>
              <a:r>
                <a:rPr sz="540" spc="9" dirty="0">
                  <a:solidFill>
                    <a:srgbClr val="585858"/>
                  </a:solidFill>
                  <a:latin typeface="Arial"/>
                  <a:cs typeface="Arial"/>
                </a:rPr>
                <a:t>i</a:t>
              </a:r>
              <a:r>
                <a:rPr sz="540" dirty="0">
                  <a:solidFill>
                    <a:srgbClr val="585858"/>
                  </a:solidFill>
                  <a:latin typeface="Arial"/>
                  <a:cs typeface="Arial"/>
                </a:rPr>
                <a:t>e</a:t>
              </a:r>
              <a:r>
                <a:rPr sz="540" spc="-5" dirty="0">
                  <a:solidFill>
                    <a:srgbClr val="585858"/>
                  </a:solidFill>
                  <a:latin typeface="Arial"/>
                  <a:cs typeface="Arial"/>
                </a:rPr>
                <a:t>s</a:t>
              </a:r>
              <a:r>
                <a:rPr sz="540" dirty="0">
                  <a:solidFill>
                    <a:srgbClr val="585858"/>
                  </a:solidFill>
                  <a:latin typeface="Arial"/>
                  <a:cs typeface="Arial"/>
                </a:rPr>
                <a:t>,</a:t>
              </a:r>
              <a:r>
                <a:rPr sz="540" spc="-23" dirty="0">
                  <a:solidFill>
                    <a:srgbClr val="585858"/>
                  </a:solidFill>
                  <a:latin typeface="Arial"/>
                  <a:cs typeface="Arial"/>
                </a:rPr>
                <a:t> </a:t>
              </a:r>
              <a:r>
                <a:rPr sz="540" dirty="0">
                  <a:solidFill>
                    <a:srgbClr val="585858"/>
                  </a:solidFill>
                  <a:latin typeface="Arial"/>
                  <a:cs typeface="Arial"/>
                </a:rPr>
                <a:t>In</a:t>
              </a:r>
              <a:r>
                <a:rPr sz="540" spc="-5" dirty="0">
                  <a:solidFill>
                    <a:srgbClr val="585858"/>
                  </a:solidFill>
                  <a:latin typeface="Arial"/>
                  <a:cs typeface="Arial"/>
                </a:rPr>
                <a:t>c</a:t>
              </a:r>
              <a:r>
                <a:rPr sz="540" dirty="0">
                  <a:solidFill>
                    <a:srgbClr val="585858"/>
                  </a:solidFill>
                  <a:latin typeface="Arial"/>
                  <a:cs typeface="Arial"/>
                </a:rPr>
                <a:t>.</a:t>
              </a:r>
              <a:endParaRPr sz="540">
                <a:solidFill>
                  <a:prstClr val="black"/>
                </a:solidFill>
                <a:latin typeface="Arial"/>
                <a:cs typeface="Arial"/>
              </a:endParaRPr>
            </a:p>
          </p:txBody>
        </p:sp>
        <p:sp>
          <p:nvSpPr>
            <p:cNvPr id="34" name="object 32">
              <a:extLst>
                <a:ext uri="{FF2B5EF4-FFF2-40B4-BE49-F238E27FC236}">
                  <a16:creationId xmlns:a16="http://schemas.microsoft.com/office/drawing/2014/main" id="{18967577-88B5-4B14-8FD8-81B2F3095CFC}"/>
                </a:ext>
              </a:extLst>
            </p:cNvPr>
            <p:cNvSpPr txBox="1"/>
            <p:nvPr/>
          </p:nvSpPr>
          <p:spPr>
            <a:xfrm>
              <a:off x="6382194" y="981149"/>
              <a:ext cx="1072706" cy="260841"/>
            </a:xfrm>
            <a:prstGeom prst="rect">
              <a:avLst/>
            </a:prstGeom>
          </p:spPr>
          <p:txBody>
            <a:bodyPr vert="horz" wrap="square" lIns="0" tIns="11430" rIns="0" bIns="0" rtlCol="0">
              <a:spAutoFit/>
            </a:bodyPr>
            <a:lstStyle/>
            <a:p>
              <a:pPr marL="11430" defTabSz="822960">
                <a:spcBef>
                  <a:spcPts val="90"/>
                </a:spcBef>
              </a:pPr>
              <a:r>
                <a:rPr sz="1620" b="1" spc="-5" dirty="0">
                  <a:solidFill>
                    <a:srgbClr val="1D4899"/>
                  </a:solidFill>
                  <a:latin typeface="Arial"/>
                  <a:cs typeface="Arial"/>
                </a:rPr>
                <a:t>H</a:t>
              </a:r>
              <a:r>
                <a:rPr sz="1620" b="1" spc="-9" dirty="0">
                  <a:solidFill>
                    <a:srgbClr val="1D4899"/>
                  </a:solidFill>
                  <a:latin typeface="Arial"/>
                  <a:cs typeface="Arial"/>
                </a:rPr>
                <a:t>ea</a:t>
              </a:r>
              <a:r>
                <a:rPr sz="1620" b="1" dirty="0">
                  <a:solidFill>
                    <a:srgbClr val="1D4899"/>
                  </a:solidFill>
                  <a:latin typeface="Arial"/>
                  <a:cs typeface="Arial"/>
                </a:rPr>
                <a:t>lth</a:t>
              </a:r>
              <a:r>
                <a:rPr sz="1620" b="1" spc="-9" dirty="0">
                  <a:solidFill>
                    <a:srgbClr val="1D4899"/>
                  </a:solidFill>
                  <a:latin typeface="Arial"/>
                  <a:cs typeface="Arial"/>
                </a:rPr>
                <a:t>ca</a:t>
              </a:r>
              <a:r>
                <a:rPr sz="1620" b="1" spc="-5" dirty="0">
                  <a:solidFill>
                    <a:srgbClr val="1D4899"/>
                  </a:solidFill>
                  <a:latin typeface="Arial"/>
                  <a:cs typeface="Arial"/>
                </a:rPr>
                <a:t>r</a:t>
              </a:r>
              <a:r>
                <a:rPr sz="1620" b="1" dirty="0">
                  <a:solidFill>
                    <a:srgbClr val="1D4899"/>
                  </a:solidFill>
                  <a:latin typeface="Arial"/>
                  <a:cs typeface="Arial"/>
                </a:rPr>
                <a:t>e</a:t>
              </a:r>
              <a:endParaRPr sz="1620">
                <a:solidFill>
                  <a:prstClr val="black"/>
                </a:solidFill>
                <a:latin typeface="Arial"/>
                <a:cs typeface="Arial"/>
              </a:endParaRPr>
            </a:p>
          </p:txBody>
        </p:sp>
        <p:pic>
          <p:nvPicPr>
            <p:cNvPr id="35" name="object 33">
              <a:extLst>
                <a:ext uri="{FF2B5EF4-FFF2-40B4-BE49-F238E27FC236}">
                  <a16:creationId xmlns:a16="http://schemas.microsoft.com/office/drawing/2014/main" id="{DE8ED682-BBCF-4821-8F21-9760AD282FBA}"/>
                </a:ext>
              </a:extLst>
            </p:cNvPr>
            <p:cNvPicPr/>
            <p:nvPr/>
          </p:nvPicPr>
          <p:blipFill>
            <a:blip r:embed="rId8" cstate="print"/>
            <a:stretch>
              <a:fillRect/>
            </a:stretch>
          </p:blipFill>
          <p:spPr>
            <a:xfrm>
              <a:off x="5261926" y="1370229"/>
              <a:ext cx="2558089" cy="1460753"/>
            </a:xfrm>
            <a:prstGeom prst="rect">
              <a:avLst/>
            </a:prstGeom>
          </p:spPr>
        </p:pic>
        <p:sp>
          <p:nvSpPr>
            <p:cNvPr id="36" name="object 34">
              <a:extLst>
                <a:ext uri="{FF2B5EF4-FFF2-40B4-BE49-F238E27FC236}">
                  <a16:creationId xmlns:a16="http://schemas.microsoft.com/office/drawing/2014/main" id="{10D27CA7-3CF8-4F5E-8198-2E0988B55267}"/>
                </a:ext>
              </a:extLst>
            </p:cNvPr>
            <p:cNvSpPr txBox="1"/>
            <p:nvPr/>
          </p:nvSpPr>
          <p:spPr>
            <a:xfrm>
              <a:off x="5220767" y="1089049"/>
              <a:ext cx="472059" cy="469872"/>
            </a:xfrm>
            <a:prstGeom prst="rect">
              <a:avLst/>
            </a:prstGeom>
            <a:ln w="12700">
              <a:solidFill>
                <a:srgbClr val="000000"/>
              </a:solidFill>
            </a:ln>
          </p:spPr>
          <p:txBody>
            <a:bodyPr vert="horz" wrap="square" lIns="0" tIns="0" rIns="0" bIns="0" rtlCol="0">
              <a:spAutoFit/>
            </a:bodyPr>
            <a:lstStyle/>
            <a:p>
              <a:pPr marL="43434" defTabSz="822960">
                <a:lnSpc>
                  <a:spcPts val="972"/>
                </a:lnSpc>
              </a:pPr>
              <a:r>
                <a:rPr sz="945" spc="5" dirty="0">
                  <a:solidFill>
                    <a:prstClr val="black"/>
                  </a:solidFill>
                  <a:latin typeface="Century Gothic"/>
                  <a:cs typeface="Century Gothic"/>
                </a:rPr>
                <a:t>64</a:t>
              </a:r>
              <a:endParaRPr sz="945">
                <a:solidFill>
                  <a:prstClr val="black"/>
                </a:solidFill>
                <a:latin typeface="Century Gothic"/>
                <a:cs typeface="Century Gothic"/>
              </a:endParaRPr>
            </a:p>
            <a:p>
              <a:pPr marL="69152" defTabSz="822960">
                <a:lnSpc>
                  <a:spcPts val="1795"/>
                </a:lnSpc>
              </a:pPr>
              <a:r>
                <a:rPr sz="1620" b="1" spc="41" dirty="0">
                  <a:solidFill>
                    <a:prstClr val="black"/>
                  </a:solidFill>
                  <a:latin typeface="Arial"/>
                  <a:cs typeface="Arial"/>
                </a:rPr>
                <a:t>Gd</a:t>
              </a:r>
              <a:endParaRPr sz="1620">
                <a:solidFill>
                  <a:prstClr val="black"/>
                </a:solidFill>
                <a:latin typeface="Arial"/>
                <a:cs typeface="Arial"/>
              </a:endParaRPr>
            </a:p>
            <a:p>
              <a:pPr marL="11430" defTabSz="822960">
                <a:spcBef>
                  <a:spcPts val="23"/>
                </a:spcBef>
              </a:pPr>
              <a:r>
                <a:rPr sz="720" spc="-36" dirty="0">
                  <a:solidFill>
                    <a:prstClr val="black"/>
                  </a:solidFill>
                  <a:latin typeface="Arial"/>
                  <a:cs typeface="Arial"/>
                </a:rPr>
                <a:t>Gadolinium</a:t>
              </a:r>
              <a:endParaRPr sz="720">
                <a:solidFill>
                  <a:prstClr val="black"/>
                </a:solidFill>
                <a:latin typeface="Arial"/>
                <a:cs typeface="Arial"/>
              </a:endParaRPr>
            </a:p>
          </p:txBody>
        </p:sp>
        <p:grpSp>
          <p:nvGrpSpPr>
            <p:cNvPr id="37" name="object 35">
              <a:extLst>
                <a:ext uri="{FF2B5EF4-FFF2-40B4-BE49-F238E27FC236}">
                  <a16:creationId xmlns:a16="http://schemas.microsoft.com/office/drawing/2014/main" id="{5DC6C76E-8546-4B13-AB22-E91623908E6A}"/>
                </a:ext>
              </a:extLst>
            </p:cNvPr>
            <p:cNvGrpSpPr/>
            <p:nvPr/>
          </p:nvGrpSpPr>
          <p:grpSpPr>
            <a:xfrm>
              <a:off x="5743117" y="1374115"/>
              <a:ext cx="1062990" cy="146304"/>
              <a:chOff x="5873241" y="1526794"/>
              <a:chExt cx="1181100" cy="162560"/>
            </a:xfrm>
          </p:grpSpPr>
          <p:sp>
            <p:nvSpPr>
              <p:cNvPr id="38" name="object 36">
                <a:extLst>
                  <a:ext uri="{FF2B5EF4-FFF2-40B4-BE49-F238E27FC236}">
                    <a16:creationId xmlns:a16="http://schemas.microsoft.com/office/drawing/2014/main" id="{587B3445-7B47-4E83-9074-CBD29FB0D853}"/>
                  </a:ext>
                </a:extLst>
              </p:cNvPr>
              <p:cNvSpPr/>
              <p:nvPr/>
            </p:nvSpPr>
            <p:spPr>
              <a:xfrm>
                <a:off x="5879591" y="1533144"/>
                <a:ext cx="1136650" cy="118110"/>
              </a:xfrm>
              <a:custGeom>
                <a:avLst/>
                <a:gdLst/>
                <a:ahLst/>
                <a:cxnLst/>
                <a:rect l="l" t="t" r="r" b="b"/>
                <a:pathLst>
                  <a:path w="1136650" h="118110">
                    <a:moveTo>
                      <a:pt x="0" y="0"/>
                    </a:moveTo>
                    <a:lnTo>
                      <a:pt x="568312" y="0"/>
                    </a:lnTo>
                    <a:lnTo>
                      <a:pt x="568312" y="117817"/>
                    </a:lnTo>
                    <a:lnTo>
                      <a:pt x="1136637" y="117817"/>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39" name="object 37">
                <a:extLst>
                  <a:ext uri="{FF2B5EF4-FFF2-40B4-BE49-F238E27FC236}">
                    <a16:creationId xmlns:a16="http://schemas.microsoft.com/office/drawing/2014/main" id="{46553E01-471C-443D-8DF5-DE8B364589E5}"/>
                  </a:ext>
                </a:extLst>
              </p:cNvPr>
              <p:cNvPicPr/>
              <p:nvPr/>
            </p:nvPicPr>
            <p:blipFill>
              <a:blip r:embed="rId6" cstate="print"/>
              <a:stretch>
                <a:fillRect/>
              </a:stretch>
            </p:blipFill>
            <p:spPr>
              <a:xfrm>
                <a:off x="6978122" y="1612870"/>
                <a:ext cx="76200" cy="76200"/>
              </a:xfrm>
              <a:prstGeom prst="rect">
                <a:avLst/>
              </a:prstGeom>
            </p:spPr>
          </p:pic>
        </p:grpSp>
        <p:sp>
          <p:nvSpPr>
            <p:cNvPr id="40" name="object 38">
              <a:extLst>
                <a:ext uri="{FF2B5EF4-FFF2-40B4-BE49-F238E27FC236}">
                  <a16:creationId xmlns:a16="http://schemas.microsoft.com/office/drawing/2014/main" id="{9229D220-8EED-4727-96BB-2DB963F9CD44}"/>
                </a:ext>
              </a:extLst>
            </p:cNvPr>
            <p:cNvSpPr txBox="1"/>
            <p:nvPr/>
          </p:nvSpPr>
          <p:spPr>
            <a:xfrm>
              <a:off x="7600136" y="2719056"/>
              <a:ext cx="878967" cy="94641"/>
            </a:xfrm>
            <a:prstGeom prst="rect">
              <a:avLst/>
            </a:prstGeom>
          </p:spPr>
          <p:txBody>
            <a:bodyPr vert="horz" wrap="square" lIns="0" tIns="11430" rIns="0" bIns="0" rtlCol="0">
              <a:spAutoFit/>
            </a:bodyPr>
            <a:lstStyle/>
            <a:p>
              <a:pPr marL="11430" defTabSz="822960">
                <a:spcBef>
                  <a:spcPts val="90"/>
                </a:spcBef>
              </a:pPr>
              <a:r>
                <a:rPr sz="540" spc="-5" dirty="0">
                  <a:solidFill>
                    <a:srgbClr val="585858"/>
                  </a:solidFill>
                  <a:latin typeface="Arial"/>
                  <a:cs typeface="Arial"/>
                </a:rPr>
                <a:t>Photo</a:t>
              </a:r>
              <a:r>
                <a:rPr sz="540" spc="-18" dirty="0">
                  <a:solidFill>
                    <a:srgbClr val="585858"/>
                  </a:solidFill>
                  <a:latin typeface="Arial"/>
                  <a:cs typeface="Arial"/>
                </a:rPr>
                <a:t> </a:t>
              </a:r>
              <a:r>
                <a:rPr sz="540" dirty="0">
                  <a:solidFill>
                    <a:srgbClr val="585858"/>
                  </a:solidFill>
                  <a:latin typeface="Arial"/>
                  <a:cs typeface="Arial"/>
                </a:rPr>
                <a:t>credit:</a:t>
              </a:r>
              <a:r>
                <a:rPr sz="540" spc="-41" dirty="0">
                  <a:solidFill>
                    <a:srgbClr val="585858"/>
                  </a:solidFill>
                  <a:latin typeface="Arial"/>
                  <a:cs typeface="Arial"/>
                </a:rPr>
                <a:t> </a:t>
              </a:r>
              <a:r>
                <a:rPr sz="540" dirty="0">
                  <a:solidFill>
                    <a:srgbClr val="585858"/>
                  </a:solidFill>
                  <a:latin typeface="Arial"/>
                  <a:cs typeface="Arial"/>
                </a:rPr>
                <a:t>GE</a:t>
              </a:r>
              <a:r>
                <a:rPr sz="540" spc="-27" dirty="0">
                  <a:solidFill>
                    <a:srgbClr val="585858"/>
                  </a:solidFill>
                  <a:latin typeface="Arial"/>
                  <a:cs typeface="Arial"/>
                </a:rPr>
                <a:t> </a:t>
              </a:r>
              <a:r>
                <a:rPr sz="540" dirty="0">
                  <a:solidFill>
                    <a:srgbClr val="585858"/>
                  </a:solidFill>
                  <a:latin typeface="Arial"/>
                  <a:cs typeface="Arial"/>
                </a:rPr>
                <a:t>Healthcare</a:t>
              </a:r>
              <a:endParaRPr sz="540">
                <a:solidFill>
                  <a:prstClr val="black"/>
                </a:solidFill>
                <a:latin typeface="Arial"/>
                <a:cs typeface="Arial"/>
              </a:endParaRPr>
            </a:p>
          </p:txBody>
        </p:sp>
        <p:sp>
          <p:nvSpPr>
            <p:cNvPr id="41" name="object 39">
              <a:extLst>
                <a:ext uri="{FF2B5EF4-FFF2-40B4-BE49-F238E27FC236}">
                  <a16:creationId xmlns:a16="http://schemas.microsoft.com/office/drawing/2014/main" id="{6C987295-3D09-4FEB-BBE4-B6B4FDA8CADB}"/>
                </a:ext>
              </a:extLst>
            </p:cNvPr>
            <p:cNvSpPr txBox="1"/>
            <p:nvPr/>
          </p:nvSpPr>
          <p:spPr>
            <a:xfrm>
              <a:off x="6406146" y="2582131"/>
              <a:ext cx="1025843" cy="302968"/>
            </a:xfrm>
            <a:prstGeom prst="rect">
              <a:avLst/>
            </a:prstGeom>
          </p:spPr>
          <p:txBody>
            <a:bodyPr vert="horz" wrap="square" lIns="0" tIns="12002" rIns="0" bIns="0" rtlCol="0">
              <a:spAutoFit/>
            </a:bodyPr>
            <a:lstStyle/>
            <a:p>
              <a:pPr marL="300609" marR="4572" indent="-289751" defTabSz="822960">
                <a:spcBef>
                  <a:spcPts val="95"/>
                </a:spcBef>
              </a:pPr>
              <a:r>
                <a:rPr sz="945" dirty="0">
                  <a:solidFill>
                    <a:srgbClr val="404040"/>
                  </a:solidFill>
                  <a:latin typeface="Arial"/>
                  <a:cs typeface="Arial"/>
                </a:rPr>
                <a:t>PET</a:t>
              </a:r>
              <a:r>
                <a:rPr sz="945" spc="-9" dirty="0">
                  <a:solidFill>
                    <a:srgbClr val="404040"/>
                  </a:solidFill>
                  <a:latin typeface="Arial"/>
                  <a:cs typeface="Arial"/>
                </a:rPr>
                <a:t>/</a:t>
              </a:r>
              <a:r>
                <a:rPr sz="945" spc="5" dirty="0">
                  <a:solidFill>
                    <a:srgbClr val="404040"/>
                  </a:solidFill>
                  <a:latin typeface="Arial"/>
                  <a:cs typeface="Arial"/>
                </a:rPr>
                <a:t>C</a:t>
              </a:r>
              <a:r>
                <a:rPr sz="945" dirty="0">
                  <a:solidFill>
                    <a:srgbClr val="404040"/>
                  </a:solidFill>
                  <a:latin typeface="Arial"/>
                  <a:cs typeface="Arial"/>
                </a:rPr>
                <a:t>T</a:t>
              </a:r>
              <a:r>
                <a:rPr sz="945" spc="-45" dirty="0">
                  <a:solidFill>
                    <a:srgbClr val="404040"/>
                  </a:solidFill>
                  <a:latin typeface="Arial"/>
                  <a:cs typeface="Arial"/>
                </a:rPr>
                <a:t> </a:t>
              </a:r>
              <a:r>
                <a:rPr sz="945" dirty="0">
                  <a:solidFill>
                    <a:srgbClr val="404040"/>
                  </a:solidFill>
                  <a:latin typeface="Arial"/>
                  <a:cs typeface="Arial"/>
                </a:rPr>
                <a:t>d</a:t>
              </a:r>
              <a:r>
                <a:rPr sz="945" spc="5" dirty="0">
                  <a:solidFill>
                    <a:srgbClr val="404040"/>
                  </a:solidFill>
                  <a:latin typeface="Arial"/>
                  <a:cs typeface="Arial"/>
                </a:rPr>
                <a:t>i</a:t>
              </a:r>
              <a:r>
                <a:rPr sz="945" dirty="0">
                  <a:solidFill>
                    <a:srgbClr val="404040"/>
                  </a:solidFill>
                  <a:latin typeface="Arial"/>
                  <a:cs typeface="Arial"/>
                </a:rPr>
                <a:t>agno</a:t>
              </a:r>
              <a:r>
                <a:rPr sz="945" spc="-5" dirty="0">
                  <a:solidFill>
                    <a:srgbClr val="404040"/>
                  </a:solidFill>
                  <a:latin typeface="Arial"/>
                  <a:cs typeface="Arial"/>
                </a:rPr>
                <a:t>s</a:t>
              </a:r>
              <a:r>
                <a:rPr sz="945" spc="-9" dirty="0">
                  <a:solidFill>
                    <a:srgbClr val="404040"/>
                  </a:solidFill>
                  <a:latin typeface="Arial"/>
                  <a:cs typeface="Arial"/>
                </a:rPr>
                <a:t>t</a:t>
              </a:r>
              <a:r>
                <a:rPr sz="945" spc="5" dirty="0">
                  <a:solidFill>
                    <a:srgbClr val="404040"/>
                  </a:solidFill>
                  <a:latin typeface="Arial"/>
                  <a:cs typeface="Arial"/>
                </a:rPr>
                <a:t>i</a:t>
              </a:r>
              <a:r>
                <a:rPr sz="945" dirty="0">
                  <a:solidFill>
                    <a:srgbClr val="404040"/>
                  </a:solidFill>
                  <a:latin typeface="Arial"/>
                  <a:cs typeface="Arial"/>
                </a:rPr>
                <a:t>c  </a:t>
              </a:r>
              <a:r>
                <a:rPr sz="945" spc="5" dirty="0">
                  <a:solidFill>
                    <a:srgbClr val="404040"/>
                  </a:solidFill>
                  <a:latin typeface="Arial"/>
                  <a:cs typeface="Arial"/>
                </a:rPr>
                <a:t>imaging</a:t>
              </a:r>
              <a:endParaRPr sz="945">
                <a:solidFill>
                  <a:prstClr val="black"/>
                </a:solidFill>
                <a:latin typeface="Arial"/>
                <a:cs typeface="Arial"/>
              </a:endParaRPr>
            </a:p>
          </p:txBody>
        </p:sp>
        <p:sp>
          <p:nvSpPr>
            <p:cNvPr id="42" name="object 40">
              <a:extLst>
                <a:ext uri="{FF2B5EF4-FFF2-40B4-BE49-F238E27FC236}">
                  <a16:creationId xmlns:a16="http://schemas.microsoft.com/office/drawing/2014/main" id="{EF0F4916-923E-49B4-B2AF-7A40BB75C76D}"/>
                </a:ext>
              </a:extLst>
            </p:cNvPr>
            <p:cNvSpPr txBox="1"/>
            <p:nvPr/>
          </p:nvSpPr>
          <p:spPr>
            <a:xfrm>
              <a:off x="5220767" y="1611630"/>
              <a:ext cx="472059" cy="469872"/>
            </a:xfrm>
            <a:prstGeom prst="rect">
              <a:avLst/>
            </a:prstGeom>
            <a:ln w="12700">
              <a:solidFill>
                <a:srgbClr val="000000"/>
              </a:solidFill>
            </a:ln>
          </p:spPr>
          <p:txBody>
            <a:bodyPr vert="horz" wrap="square" lIns="0" tIns="0" rIns="0" bIns="0" rtlCol="0">
              <a:spAutoFit/>
            </a:bodyPr>
            <a:lstStyle/>
            <a:p>
              <a:pPr marL="43434" defTabSz="822960">
                <a:lnSpc>
                  <a:spcPts val="981"/>
                </a:lnSpc>
              </a:pPr>
              <a:r>
                <a:rPr sz="945" spc="5" dirty="0">
                  <a:solidFill>
                    <a:prstClr val="black"/>
                  </a:solidFill>
                  <a:latin typeface="Century Gothic"/>
                  <a:cs typeface="Century Gothic"/>
                </a:rPr>
                <a:t>63</a:t>
              </a:r>
              <a:endParaRPr sz="945">
                <a:solidFill>
                  <a:prstClr val="black"/>
                </a:solidFill>
                <a:latin typeface="Century Gothic"/>
                <a:cs typeface="Century Gothic"/>
              </a:endParaRPr>
            </a:p>
            <a:p>
              <a:pPr marL="93725" defTabSz="822960">
                <a:lnSpc>
                  <a:spcPts val="1795"/>
                </a:lnSpc>
              </a:pPr>
              <a:r>
                <a:rPr sz="1620" b="1" spc="86" dirty="0">
                  <a:solidFill>
                    <a:prstClr val="black"/>
                  </a:solidFill>
                  <a:latin typeface="Arial"/>
                  <a:cs typeface="Arial"/>
                </a:rPr>
                <a:t>Eu</a:t>
              </a:r>
              <a:endParaRPr sz="1620">
                <a:solidFill>
                  <a:prstClr val="black"/>
                </a:solidFill>
                <a:latin typeface="Arial"/>
                <a:cs typeface="Arial"/>
              </a:endParaRPr>
            </a:p>
            <a:p>
              <a:pPr marL="92583" defTabSz="822960">
                <a:spcBef>
                  <a:spcPts val="23"/>
                </a:spcBef>
              </a:pPr>
              <a:r>
                <a:rPr sz="720" spc="-32" dirty="0">
                  <a:solidFill>
                    <a:prstClr val="black"/>
                  </a:solidFill>
                  <a:latin typeface="Arial"/>
                  <a:cs typeface="Arial"/>
                </a:rPr>
                <a:t>Europiu</a:t>
              </a:r>
              <a:endParaRPr sz="720">
                <a:solidFill>
                  <a:prstClr val="black"/>
                </a:solidFill>
                <a:latin typeface="Arial"/>
                <a:cs typeface="Arial"/>
              </a:endParaRPr>
            </a:p>
          </p:txBody>
        </p:sp>
        <p:grpSp>
          <p:nvGrpSpPr>
            <p:cNvPr id="43" name="object 41">
              <a:extLst>
                <a:ext uri="{FF2B5EF4-FFF2-40B4-BE49-F238E27FC236}">
                  <a16:creationId xmlns:a16="http://schemas.microsoft.com/office/drawing/2014/main" id="{0E05A0AA-7F8B-4FFE-9841-3945381F82EB}"/>
                </a:ext>
              </a:extLst>
            </p:cNvPr>
            <p:cNvGrpSpPr/>
            <p:nvPr/>
          </p:nvGrpSpPr>
          <p:grpSpPr>
            <a:xfrm>
              <a:off x="5215052" y="2129865"/>
              <a:ext cx="483489" cy="484632"/>
              <a:chOff x="5286502" y="2366517"/>
              <a:chExt cx="537210" cy="538480"/>
            </a:xfrm>
          </p:grpSpPr>
          <p:sp>
            <p:nvSpPr>
              <p:cNvPr id="44" name="object 42">
                <a:extLst>
                  <a:ext uri="{FF2B5EF4-FFF2-40B4-BE49-F238E27FC236}">
                    <a16:creationId xmlns:a16="http://schemas.microsoft.com/office/drawing/2014/main" id="{B18286C5-B478-4D94-B03A-D55BDB3FD35C}"/>
                  </a:ext>
                </a:extLst>
              </p:cNvPr>
              <p:cNvSpPr/>
              <p:nvPr/>
            </p:nvSpPr>
            <p:spPr>
              <a:xfrm>
                <a:off x="5292852" y="2372867"/>
                <a:ext cx="524510" cy="525780"/>
              </a:xfrm>
              <a:custGeom>
                <a:avLst/>
                <a:gdLst/>
                <a:ahLst/>
                <a:cxnLst/>
                <a:rect l="l" t="t" r="r" b="b"/>
                <a:pathLst>
                  <a:path w="524510" h="525780">
                    <a:moveTo>
                      <a:pt x="524255" y="0"/>
                    </a:moveTo>
                    <a:lnTo>
                      <a:pt x="0" y="0"/>
                    </a:lnTo>
                    <a:lnTo>
                      <a:pt x="0" y="525780"/>
                    </a:lnTo>
                    <a:lnTo>
                      <a:pt x="524255" y="525780"/>
                    </a:lnTo>
                    <a:lnTo>
                      <a:pt x="524255" y="0"/>
                    </a:lnTo>
                    <a:close/>
                  </a:path>
                </a:pathLst>
              </a:custGeom>
              <a:solidFill>
                <a:srgbClr val="FFFFFF"/>
              </a:solidFill>
            </p:spPr>
            <p:txBody>
              <a:bodyPr wrap="square" lIns="0" tIns="0" rIns="0" bIns="0" rtlCol="0"/>
              <a:lstStyle/>
              <a:p>
                <a:pPr defTabSz="822960"/>
                <a:endParaRPr sz="1620">
                  <a:solidFill>
                    <a:prstClr val="black"/>
                  </a:solidFill>
                  <a:latin typeface="Calibri"/>
                </a:endParaRPr>
              </a:p>
            </p:txBody>
          </p:sp>
          <p:sp>
            <p:nvSpPr>
              <p:cNvPr id="45" name="object 43">
                <a:extLst>
                  <a:ext uri="{FF2B5EF4-FFF2-40B4-BE49-F238E27FC236}">
                    <a16:creationId xmlns:a16="http://schemas.microsoft.com/office/drawing/2014/main" id="{BF8EAF08-2F58-4EBF-B48F-47113E3224F8}"/>
                  </a:ext>
                </a:extLst>
              </p:cNvPr>
              <p:cNvSpPr/>
              <p:nvPr/>
            </p:nvSpPr>
            <p:spPr>
              <a:xfrm>
                <a:off x="5292852" y="2372867"/>
                <a:ext cx="524510" cy="525780"/>
              </a:xfrm>
              <a:custGeom>
                <a:avLst/>
                <a:gdLst/>
                <a:ahLst/>
                <a:cxnLst/>
                <a:rect l="l" t="t" r="r" b="b"/>
                <a:pathLst>
                  <a:path w="524510" h="525780">
                    <a:moveTo>
                      <a:pt x="0" y="0"/>
                    </a:moveTo>
                    <a:lnTo>
                      <a:pt x="524255" y="0"/>
                    </a:lnTo>
                    <a:lnTo>
                      <a:pt x="524255" y="525780"/>
                    </a:lnTo>
                    <a:lnTo>
                      <a:pt x="0" y="525780"/>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grpSp>
        <p:sp>
          <p:nvSpPr>
            <p:cNvPr id="46" name="object 44">
              <a:extLst>
                <a:ext uri="{FF2B5EF4-FFF2-40B4-BE49-F238E27FC236}">
                  <a16:creationId xmlns:a16="http://schemas.microsoft.com/office/drawing/2014/main" id="{A0C94586-BD6D-444E-82B1-411D47965860}"/>
                </a:ext>
              </a:extLst>
            </p:cNvPr>
            <p:cNvSpPr txBox="1"/>
            <p:nvPr/>
          </p:nvSpPr>
          <p:spPr>
            <a:xfrm>
              <a:off x="5229912" y="2121081"/>
              <a:ext cx="399479" cy="372345"/>
            </a:xfrm>
            <a:prstGeom prst="rect">
              <a:avLst/>
            </a:prstGeom>
          </p:spPr>
          <p:txBody>
            <a:bodyPr vert="horz" wrap="square" lIns="0" tIns="13144" rIns="0" bIns="0" rtlCol="0">
              <a:spAutoFit/>
            </a:bodyPr>
            <a:lstStyle/>
            <a:p>
              <a:pPr marL="34290" defTabSz="822960">
                <a:lnSpc>
                  <a:spcPts val="986"/>
                </a:lnSpc>
                <a:spcBef>
                  <a:spcPts val="103"/>
                </a:spcBef>
              </a:pPr>
              <a:r>
                <a:rPr sz="945" spc="5" dirty="0">
                  <a:solidFill>
                    <a:prstClr val="black"/>
                  </a:solidFill>
                  <a:latin typeface="Century Gothic"/>
                  <a:cs typeface="Century Gothic"/>
                </a:rPr>
                <a:t>7</a:t>
              </a:r>
              <a:r>
                <a:rPr sz="945" spc="9" dirty="0">
                  <a:solidFill>
                    <a:prstClr val="black"/>
                  </a:solidFill>
                  <a:latin typeface="Century Gothic"/>
                  <a:cs typeface="Century Gothic"/>
                </a:rPr>
                <a:t>1</a:t>
              </a:r>
              <a:r>
                <a:rPr sz="945" spc="-95" dirty="0">
                  <a:solidFill>
                    <a:prstClr val="black"/>
                  </a:solidFill>
                  <a:latin typeface="Century Gothic"/>
                  <a:cs typeface="Century Gothic"/>
                </a:rPr>
                <a:t> </a:t>
              </a:r>
              <a:r>
                <a:rPr sz="1080" baseline="52083" dirty="0">
                  <a:solidFill>
                    <a:prstClr val="black"/>
                  </a:solidFill>
                  <a:latin typeface="Arial"/>
                  <a:cs typeface="Arial"/>
                </a:rPr>
                <a:t>m</a:t>
              </a:r>
              <a:endParaRPr sz="1080" baseline="52083">
                <a:solidFill>
                  <a:prstClr val="black"/>
                </a:solidFill>
                <a:latin typeface="Arial"/>
                <a:cs typeface="Arial"/>
              </a:endParaRPr>
            </a:p>
            <a:p>
              <a:pPr marL="90297" defTabSz="822960">
                <a:lnSpc>
                  <a:spcPts val="1795"/>
                </a:lnSpc>
              </a:pPr>
              <a:r>
                <a:rPr sz="1620" b="1" spc="90" dirty="0">
                  <a:solidFill>
                    <a:prstClr val="black"/>
                  </a:solidFill>
                  <a:latin typeface="Arial"/>
                  <a:cs typeface="Arial"/>
                </a:rPr>
                <a:t>Lu</a:t>
              </a:r>
              <a:endParaRPr sz="1620">
                <a:solidFill>
                  <a:prstClr val="black"/>
                </a:solidFill>
                <a:latin typeface="Arial"/>
                <a:cs typeface="Arial"/>
              </a:endParaRPr>
            </a:p>
          </p:txBody>
        </p:sp>
        <p:sp>
          <p:nvSpPr>
            <p:cNvPr id="47" name="object 45">
              <a:extLst>
                <a:ext uri="{FF2B5EF4-FFF2-40B4-BE49-F238E27FC236}">
                  <a16:creationId xmlns:a16="http://schemas.microsoft.com/office/drawing/2014/main" id="{B70709C1-B005-497E-875F-F43186BA50DD}"/>
                </a:ext>
              </a:extLst>
            </p:cNvPr>
            <p:cNvSpPr txBox="1"/>
            <p:nvPr/>
          </p:nvSpPr>
          <p:spPr>
            <a:xfrm>
              <a:off x="5285669" y="2479078"/>
              <a:ext cx="341757" cy="122341"/>
            </a:xfrm>
            <a:prstGeom prst="rect">
              <a:avLst/>
            </a:prstGeom>
          </p:spPr>
          <p:txBody>
            <a:bodyPr vert="horz" wrap="square" lIns="0" tIns="11430" rIns="0" bIns="0" rtlCol="0">
              <a:spAutoFit/>
            </a:bodyPr>
            <a:lstStyle/>
            <a:p>
              <a:pPr marL="11430" defTabSz="822960">
                <a:spcBef>
                  <a:spcPts val="90"/>
                </a:spcBef>
              </a:pPr>
              <a:r>
                <a:rPr sz="720" spc="-36" dirty="0">
                  <a:solidFill>
                    <a:prstClr val="black"/>
                  </a:solidFill>
                  <a:latin typeface="Arial"/>
                  <a:cs typeface="Arial"/>
                </a:rPr>
                <a:t>Lutetium</a:t>
              </a:r>
              <a:endParaRPr sz="720">
                <a:solidFill>
                  <a:prstClr val="black"/>
                </a:solidFill>
                <a:latin typeface="Arial"/>
                <a:cs typeface="Arial"/>
              </a:endParaRPr>
            </a:p>
          </p:txBody>
        </p:sp>
        <p:sp>
          <p:nvSpPr>
            <p:cNvPr id="48" name="object 46">
              <a:extLst>
                <a:ext uri="{FF2B5EF4-FFF2-40B4-BE49-F238E27FC236}">
                  <a16:creationId xmlns:a16="http://schemas.microsoft.com/office/drawing/2014/main" id="{9DA13F63-4797-4E33-8191-20F9BA890737}"/>
                </a:ext>
              </a:extLst>
            </p:cNvPr>
            <p:cNvSpPr txBox="1"/>
            <p:nvPr/>
          </p:nvSpPr>
          <p:spPr>
            <a:xfrm>
              <a:off x="7821320" y="1611630"/>
              <a:ext cx="472059" cy="469872"/>
            </a:xfrm>
            <a:prstGeom prst="rect">
              <a:avLst/>
            </a:prstGeom>
            <a:ln w="12700">
              <a:solidFill>
                <a:srgbClr val="000000"/>
              </a:solidFill>
            </a:ln>
          </p:spPr>
          <p:txBody>
            <a:bodyPr vert="horz" wrap="square" lIns="0" tIns="0" rIns="0" bIns="0" rtlCol="0">
              <a:spAutoFit/>
            </a:bodyPr>
            <a:lstStyle/>
            <a:p>
              <a:pPr marL="42291" defTabSz="822960">
                <a:lnSpc>
                  <a:spcPts val="981"/>
                </a:lnSpc>
              </a:pPr>
              <a:r>
                <a:rPr sz="945" spc="5" dirty="0">
                  <a:solidFill>
                    <a:prstClr val="black"/>
                  </a:solidFill>
                  <a:latin typeface="Century Gothic"/>
                  <a:cs typeface="Century Gothic"/>
                </a:rPr>
                <a:t>65</a:t>
              </a:r>
              <a:endParaRPr sz="945">
                <a:solidFill>
                  <a:prstClr val="black"/>
                </a:solidFill>
                <a:latin typeface="Century Gothic"/>
                <a:cs typeface="Century Gothic"/>
              </a:endParaRPr>
            </a:p>
            <a:p>
              <a:pPr marL="98298" defTabSz="822960">
                <a:lnSpc>
                  <a:spcPts val="1795"/>
                </a:lnSpc>
              </a:pPr>
              <a:r>
                <a:rPr sz="1620" b="1" spc="90" dirty="0">
                  <a:solidFill>
                    <a:prstClr val="black"/>
                  </a:solidFill>
                  <a:latin typeface="Arial"/>
                  <a:cs typeface="Arial"/>
                </a:rPr>
                <a:t>Tb</a:t>
              </a:r>
              <a:endParaRPr sz="1620">
                <a:solidFill>
                  <a:prstClr val="black"/>
                </a:solidFill>
                <a:latin typeface="Arial"/>
                <a:cs typeface="Arial"/>
              </a:endParaRPr>
            </a:p>
            <a:p>
              <a:pPr marL="80582" defTabSz="822960">
                <a:spcBef>
                  <a:spcPts val="23"/>
                </a:spcBef>
              </a:pPr>
              <a:r>
                <a:rPr sz="720" spc="-36" dirty="0">
                  <a:solidFill>
                    <a:prstClr val="black"/>
                  </a:solidFill>
                  <a:latin typeface="Arial"/>
                  <a:cs typeface="Arial"/>
                </a:rPr>
                <a:t>Terbium</a:t>
              </a:r>
              <a:endParaRPr sz="720">
                <a:solidFill>
                  <a:prstClr val="black"/>
                </a:solidFill>
                <a:latin typeface="Arial"/>
                <a:cs typeface="Arial"/>
              </a:endParaRPr>
            </a:p>
          </p:txBody>
        </p:sp>
        <p:sp>
          <p:nvSpPr>
            <p:cNvPr id="49" name="object 47">
              <a:extLst>
                <a:ext uri="{FF2B5EF4-FFF2-40B4-BE49-F238E27FC236}">
                  <a16:creationId xmlns:a16="http://schemas.microsoft.com/office/drawing/2014/main" id="{975C05B6-D1E8-4C6F-9EF3-533080BB8AF4}"/>
                </a:ext>
              </a:extLst>
            </p:cNvPr>
            <p:cNvSpPr txBox="1"/>
            <p:nvPr/>
          </p:nvSpPr>
          <p:spPr>
            <a:xfrm>
              <a:off x="7821320" y="2135580"/>
              <a:ext cx="472059" cy="469872"/>
            </a:xfrm>
            <a:prstGeom prst="rect">
              <a:avLst/>
            </a:prstGeom>
            <a:ln w="12700">
              <a:solidFill>
                <a:srgbClr val="000000"/>
              </a:solidFill>
            </a:ln>
          </p:spPr>
          <p:txBody>
            <a:bodyPr vert="horz" wrap="square" lIns="0" tIns="0" rIns="0" bIns="0" rtlCol="0">
              <a:spAutoFit/>
            </a:bodyPr>
            <a:lstStyle/>
            <a:p>
              <a:pPr marL="42291" defTabSz="822960">
                <a:lnSpc>
                  <a:spcPts val="977"/>
                </a:lnSpc>
              </a:pPr>
              <a:r>
                <a:rPr sz="945" spc="5" dirty="0">
                  <a:solidFill>
                    <a:prstClr val="black"/>
                  </a:solidFill>
                  <a:latin typeface="Century Gothic"/>
                  <a:cs typeface="Century Gothic"/>
                </a:rPr>
                <a:t>39</a:t>
              </a:r>
              <a:endParaRPr sz="945">
                <a:solidFill>
                  <a:prstClr val="black"/>
                </a:solidFill>
                <a:latin typeface="Century Gothic"/>
                <a:cs typeface="Century Gothic"/>
              </a:endParaRPr>
            </a:p>
            <a:p>
              <a:pPr marR="3429" algn="ctr" defTabSz="822960">
                <a:lnSpc>
                  <a:spcPts val="1795"/>
                </a:lnSpc>
              </a:pPr>
              <a:r>
                <a:rPr sz="1620" b="1" dirty="0">
                  <a:solidFill>
                    <a:prstClr val="black"/>
                  </a:solidFill>
                  <a:latin typeface="Arial"/>
                  <a:cs typeface="Arial"/>
                </a:rPr>
                <a:t>Y</a:t>
              </a:r>
              <a:endParaRPr sz="1620">
                <a:solidFill>
                  <a:prstClr val="black"/>
                </a:solidFill>
                <a:latin typeface="Arial"/>
                <a:cs typeface="Arial"/>
              </a:endParaRPr>
            </a:p>
            <a:p>
              <a:pPr algn="ctr" defTabSz="822960">
                <a:spcBef>
                  <a:spcPts val="23"/>
                </a:spcBef>
              </a:pPr>
              <a:r>
                <a:rPr sz="720" spc="-36" dirty="0">
                  <a:solidFill>
                    <a:prstClr val="black"/>
                  </a:solidFill>
                  <a:latin typeface="Arial"/>
                  <a:cs typeface="Arial"/>
                </a:rPr>
                <a:t>Yttrium</a:t>
              </a:r>
              <a:endParaRPr sz="720">
                <a:solidFill>
                  <a:prstClr val="black"/>
                </a:solidFill>
                <a:latin typeface="Arial"/>
                <a:cs typeface="Arial"/>
              </a:endParaRPr>
            </a:p>
          </p:txBody>
        </p:sp>
        <p:grpSp>
          <p:nvGrpSpPr>
            <p:cNvPr id="50" name="object 48">
              <a:extLst>
                <a:ext uri="{FF2B5EF4-FFF2-40B4-BE49-F238E27FC236}">
                  <a16:creationId xmlns:a16="http://schemas.microsoft.com/office/drawing/2014/main" id="{DC7F36AD-F0DD-4EAF-A00B-7BE3CC3F230C}"/>
                </a:ext>
              </a:extLst>
            </p:cNvPr>
            <p:cNvGrpSpPr/>
            <p:nvPr/>
          </p:nvGrpSpPr>
          <p:grpSpPr>
            <a:xfrm>
              <a:off x="5717057" y="1451149"/>
              <a:ext cx="2081975" cy="981266"/>
              <a:chOff x="5844285" y="1612388"/>
              <a:chExt cx="2313305" cy="1090295"/>
            </a:xfrm>
          </p:grpSpPr>
          <p:sp>
            <p:nvSpPr>
              <p:cNvPr id="51" name="object 49">
                <a:extLst>
                  <a:ext uri="{FF2B5EF4-FFF2-40B4-BE49-F238E27FC236}">
                    <a16:creationId xmlns:a16="http://schemas.microsoft.com/office/drawing/2014/main" id="{1E0B7285-3BE4-401B-AC9D-991324C271E7}"/>
                  </a:ext>
                </a:extLst>
              </p:cNvPr>
              <p:cNvSpPr/>
              <p:nvPr/>
            </p:nvSpPr>
            <p:spPr>
              <a:xfrm>
                <a:off x="5850635" y="1650497"/>
                <a:ext cx="1166495" cy="525780"/>
              </a:xfrm>
              <a:custGeom>
                <a:avLst/>
                <a:gdLst/>
                <a:ahLst/>
                <a:cxnLst/>
                <a:rect l="l" t="t" r="r" b="b"/>
                <a:pathLst>
                  <a:path w="1166495" h="525780">
                    <a:moveTo>
                      <a:pt x="0" y="525526"/>
                    </a:moveTo>
                    <a:lnTo>
                      <a:pt x="582968" y="525526"/>
                    </a:lnTo>
                    <a:lnTo>
                      <a:pt x="582968" y="0"/>
                    </a:lnTo>
                    <a:lnTo>
                      <a:pt x="1165936" y="0"/>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52" name="object 50">
                <a:extLst>
                  <a:ext uri="{FF2B5EF4-FFF2-40B4-BE49-F238E27FC236}">
                    <a16:creationId xmlns:a16="http://schemas.microsoft.com/office/drawing/2014/main" id="{9663FB7A-C8F0-4C5C-9B37-D46477FBB2CC}"/>
                  </a:ext>
                </a:extLst>
              </p:cNvPr>
              <p:cNvPicPr/>
              <p:nvPr/>
            </p:nvPicPr>
            <p:blipFill>
              <a:blip r:embed="rId9" cstate="print"/>
              <a:stretch>
                <a:fillRect/>
              </a:stretch>
            </p:blipFill>
            <p:spPr>
              <a:xfrm>
                <a:off x="6978472" y="1612388"/>
                <a:ext cx="76200" cy="76200"/>
              </a:xfrm>
              <a:prstGeom prst="rect">
                <a:avLst/>
              </a:prstGeom>
            </p:spPr>
          </p:pic>
          <p:sp>
            <p:nvSpPr>
              <p:cNvPr id="53" name="object 51">
                <a:extLst>
                  <a:ext uri="{FF2B5EF4-FFF2-40B4-BE49-F238E27FC236}">
                    <a16:creationId xmlns:a16="http://schemas.microsoft.com/office/drawing/2014/main" id="{1558B816-DB7B-4F76-AF48-C8686FE71610}"/>
                  </a:ext>
                </a:extLst>
              </p:cNvPr>
              <p:cNvSpPr/>
              <p:nvPr/>
            </p:nvSpPr>
            <p:spPr>
              <a:xfrm>
                <a:off x="5850635" y="1650488"/>
                <a:ext cx="1166495" cy="1045844"/>
              </a:xfrm>
              <a:custGeom>
                <a:avLst/>
                <a:gdLst/>
                <a:ahLst/>
                <a:cxnLst/>
                <a:rect l="l" t="t" r="r" b="b"/>
                <a:pathLst>
                  <a:path w="1166495" h="1045844">
                    <a:moveTo>
                      <a:pt x="0" y="1045489"/>
                    </a:moveTo>
                    <a:lnTo>
                      <a:pt x="582968" y="1045489"/>
                    </a:lnTo>
                    <a:lnTo>
                      <a:pt x="582968" y="0"/>
                    </a:lnTo>
                    <a:lnTo>
                      <a:pt x="1165936" y="0"/>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54" name="object 52">
                <a:extLst>
                  <a:ext uri="{FF2B5EF4-FFF2-40B4-BE49-F238E27FC236}">
                    <a16:creationId xmlns:a16="http://schemas.microsoft.com/office/drawing/2014/main" id="{541E756F-A87C-430C-BFE2-D97933D3A464}"/>
                  </a:ext>
                </a:extLst>
              </p:cNvPr>
              <p:cNvPicPr/>
              <p:nvPr/>
            </p:nvPicPr>
            <p:blipFill>
              <a:blip r:embed="rId9" cstate="print"/>
              <a:stretch>
                <a:fillRect/>
              </a:stretch>
            </p:blipFill>
            <p:spPr>
              <a:xfrm>
                <a:off x="6978472" y="1612388"/>
                <a:ext cx="76200" cy="76200"/>
              </a:xfrm>
              <a:prstGeom prst="rect">
                <a:avLst/>
              </a:prstGeom>
            </p:spPr>
          </p:pic>
          <p:sp>
            <p:nvSpPr>
              <p:cNvPr id="55" name="object 53">
                <a:extLst>
                  <a:ext uri="{FF2B5EF4-FFF2-40B4-BE49-F238E27FC236}">
                    <a16:creationId xmlns:a16="http://schemas.microsoft.com/office/drawing/2014/main" id="{BC7B40C3-9B3B-407E-A175-F64E30AD2D90}"/>
                  </a:ext>
                </a:extLst>
              </p:cNvPr>
              <p:cNvSpPr/>
              <p:nvPr/>
            </p:nvSpPr>
            <p:spPr>
              <a:xfrm>
                <a:off x="7016493" y="1650498"/>
                <a:ext cx="1134745" cy="464184"/>
              </a:xfrm>
              <a:custGeom>
                <a:avLst/>
                <a:gdLst/>
                <a:ahLst/>
                <a:cxnLst/>
                <a:rect l="l" t="t" r="r" b="b"/>
                <a:pathLst>
                  <a:path w="1134745" h="464185">
                    <a:moveTo>
                      <a:pt x="1134313" y="463969"/>
                    </a:moveTo>
                    <a:lnTo>
                      <a:pt x="567156" y="463969"/>
                    </a:lnTo>
                    <a:lnTo>
                      <a:pt x="567156" y="0"/>
                    </a:lnTo>
                    <a:lnTo>
                      <a:pt x="0" y="0"/>
                    </a:lnTo>
                  </a:path>
                </a:pathLst>
              </a:custGeom>
              <a:ln w="12699">
                <a:solidFill>
                  <a:srgbClr val="000000"/>
                </a:solidFill>
              </a:ln>
            </p:spPr>
            <p:txBody>
              <a:bodyPr wrap="square" lIns="0" tIns="0" rIns="0" bIns="0" rtlCol="0"/>
              <a:lstStyle/>
              <a:p>
                <a:pPr defTabSz="822960"/>
                <a:endParaRPr sz="1620">
                  <a:solidFill>
                    <a:prstClr val="black"/>
                  </a:solidFill>
                  <a:latin typeface="Calibri"/>
                </a:endParaRPr>
              </a:p>
            </p:txBody>
          </p:sp>
          <p:pic>
            <p:nvPicPr>
              <p:cNvPr id="56" name="object 54">
                <a:extLst>
                  <a:ext uri="{FF2B5EF4-FFF2-40B4-BE49-F238E27FC236}">
                    <a16:creationId xmlns:a16="http://schemas.microsoft.com/office/drawing/2014/main" id="{37842673-4459-42C1-8155-D4B0D6E266C6}"/>
                  </a:ext>
                </a:extLst>
              </p:cNvPr>
              <p:cNvPicPr/>
              <p:nvPr/>
            </p:nvPicPr>
            <p:blipFill>
              <a:blip r:embed="rId10" cstate="print"/>
              <a:stretch>
                <a:fillRect/>
              </a:stretch>
            </p:blipFill>
            <p:spPr>
              <a:xfrm>
                <a:off x="6978395" y="1612388"/>
                <a:ext cx="76200" cy="76200"/>
              </a:xfrm>
              <a:prstGeom prst="rect">
                <a:avLst/>
              </a:prstGeom>
            </p:spPr>
          </p:pic>
          <p:sp>
            <p:nvSpPr>
              <p:cNvPr id="57" name="object 55">
                <a:extLst>
                  <a:ext uri="{FF2B5EF4-FFF2-40B4-BE49-F238E27FC236}">
                    <a16:creationId xmlns:a16="http://schemas.microsoft.com/office/drawing/2014/main" id="{D274A737-08A4-4AC4-A539-F77E767A9584}"/>
                  </a:ext>
                </a:extLst>
              </p:cNvPr>
              <p:cNvSpPr/>
              <p:nvPr/>
            </p:nvSpPr>
            <p:spPr>
              <a:xfrm>
                <a:off x="7016493" y="1650488"/>
                <a:ext cx="1134745" cy="1045844"/>
              </a:xfrm>
              <a:custGeom>
                <a:avLst/>
                <a:gdLst/>
                <a:ahLst/>
                <a:cxnLst/>
                <a:rect l="l" t="t" r="r" b="b"/>
                <a:pathLst>
                  <a:path w="1134745" h="1045844">
                    <a:moveTo>
                      <a:pt x="1134313" y="1045489"/>
                    </a:moveTo>
                    <a:lnTo>
                      <a:pt x="567156" y="1045489"/>
                    </a:lnTo>
                    <a:lnTo>
                      <a:pt x="567156" y="0"/>
                    </a:lnTo>
                    <a:lnTo>
                      <a:pt x="0" y="0"/>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58" name="object 56">
                <a:extLst>
                  <a:ext uri="{FF2B5EF4-FFF2-40B4-BE49-F238E27FC236}">
                    <a16:creationId xmlns:a16="http://schemas.microsoft.com/office/drawing/2014/main" id="{E445C143-E997-439F-9AE1-47EFAFA367E1}"/>
                  </a:ext>
                </a:extLst>
              </p:cNvPr>
              <p:cNvPicPr/>
              <p:nvPr/>
            </p:nvPicPr>
            <p:blipFill>
              <a:blip r:embed="rId10" cstate="print"/>
              <a:stretch>
                <a:fillRect/>
              </a:stretch>
            </p:blipFill>
            <p:spPr>
              <a:xfrm>
                <a:off x="6978395" y="1612388"/>
                <a:ext cx="76200" cy="76200"/>
              </a:xfrm>
              <a:prstGeom prst="rect">
                <a:avLst/>
              </a:prstGeom>
            </p:spPr>
          </p:pic>
        </p:grpSp>
        <p:sp>
          <p:nvSpPr>
            <p:cNvPr id="59" name="object 57">
              <a:extLst>
                <a:ext uri="{FF2B5EF4-FFF2-40B4-BE49-F238E27FC236}">
                  <a16:creationId xmlns:a16="http://schemas.microsoft.com/office/drawing/2014/main" id="{DE49D72C-E871-438D-863F-991FCEC03CAE}"/>
                </a:ext>
              </a:extLst>
            </p:cNvPr>
            <p:cNvSpPr txBox="1"/>
            <p:nvPr/>
          </p:nvSpPr>
          <p:spPr>
            <a:xfrm>
              <a:off x="7824064" y="1089049"/>
              <a:ext cx="472059" cy="469872"/>
            </a:xfrm>
            <a:prstGeom prst="rect">
              <a:avLst/>
            </a:prstGeom>
            <a:ln w="12700">
              <a:solidFill>
                <a:srgbClr val="000000"/>
              </a:solidFill>
            </a:ln>
          </p:spPr>
          <p:txBody>
            <a:bodyPr vert="horz" wrap="square" lIns="0" tIns="0" rIns="0" bIns="0" rtlCol="0">
              <a:spAutoFit/>
            </a:bodyPr>
            <a:lstStyle/>
            <a:p>
              <a:pPr marL="42291" defTabSz="822960">
                <a:lnSpc>
                  <a:spcPts val="972"/>
                </a:lnSpc>
              </a:pPr>
              <a:r>
                <a:rPr sz="945" spc="5" dirty="0">
                  <a:solidFill>
                    <a:prstClr val="black"/>
                  </a:solidFill>
                  <a:latin typeface="Century Gothic"/>
                  <a:cs typeface="Century Gothic"/>
                </a:rPr>
                <a:t>58</a:t>
              </a:r>
              <a:endParaRPr sz="945">
                <a:solidFill>
                  <a:prstClr val="black"/>
                </a:solidFill>
                <a:latin typeface="Century Gothic"/>
                <a:cs typeface="Century Gothic"/>
              </a:endParaRPr>
            </a:p>
            <a:p>
              <a:pPr marL="93155" defTabSz="822960">
                <a:lnSpc>
                  <a:spcPts val="1795"/>
                </a:lnSpc>
              </a:pPr>
              <a:r>
                <a:rPr sz="1620" b="1" spc="81" dirty="0">
                  <a:solidFill>
                    <a:prstClr val="black"/>
                  </a:solidFill>
                  <a:latin typeface="Arial"/>
                  <a:cs typeface="Arial"/>
                </a:rPr>
                <a:t>Ce</a:t>
              </a:r>
              <a:endParaRPr sz="1620">
                <a:solidFill>
                  <a:prstClr val="black"/>
                </a:solidFill>
                <a:latin typeface="Arial"/>
                <a:cs typeface="Arial"/>
              </a:endParaRPr>
            </a:p>
            <a:p>
              <a:pPr marL="100013" defTabSz="822960">
                <a:spcBef>
                  <a:spcPts val="23"/>
                </a:spcBef>
              </a:pPr>
              <a:r>
                <a:rPr sz="720" spc="-36" dirty="0">
                  <a:solidFill>
                    <a:prstClr val="black"/>
                  </a:solidFill>
                  <a:latin typeface="Arial"/>
                  <a:cs typeface="Arial"/>
                </a:rPr>
                <a:t>Cerium</a:t>
              </a:r>
              <a:endParaRPr sz="720">
                <a:solidFill>
                  <a:prstClr val="black"/>
                </a:solidFill>
                <a:latin typeface="Arial"/>
                <a:cs typeface="Arial"/>
              </a:endParaRPr>
            </a:p>
          </p:txBody>
        </p:sp>
        <p:grpSp>
          <p:nvGrpSpPr>
            <p:cNvPr id="60" name="object 58">
              <a:extLst>
                <a:ext uri="{FF2B5EF4-FFF2-40B4-BE49-F238E27FC236}">
                  <a16:creationId xmlns:a16="http://schemas.microsoft.com/office/drawing/2014/main" id="{DA57AF09-83FF-4AF1-B709-0F41F13BAAC0}"/>
                </a:ext>
              </a:extLst>
            </p:cNvPr>
            <p:cNvGrpSpPr/>
            <p:nvPr/>
          </p:nvGrpSpPr>
          <p:grpSpPr>
            <a:xfrm>
              <a:off x="6743243" y="1374115"/>
              <a:ext cx="1057847" cy="146304"/>
              <a:chOff x="6984492" y="1526794"/>
              <a:chExt cx="1175385" cy="162560"/>
            </a:xfrm>
          </p:grpSpPr>
          <p:sp>
            <p:nvSpPr>
              <p:cNvPr id="61" name="object 59">
                <a:extLst>
                  <a:ext uri="{FF2B5EF4-FFF2-40B4-BE49-F238E27FC236}">
                    <a16:creationId xmlns:a16="http://schemas.microsoft.com/office/drawing/2014/main" id="{35C9F0DC-947B-4263-B49A-2E6157804B71}"/>
                  </a:ext>
                </a:extLst>
              </p:cNvPr>
              <p:cNvSpPr/>
              <p:nvPr/>
            </p:nvSpPr>
            <p:spPr>
              <a:xfrm>
                <a:off x="7022589" y="1533144"/>
                <a:ext cx="1130935" cy="118110"/>
              </a:xfrm>
              <a:custGeom>
                <a:avLst/>
                <a:gdLst/>
                <a:ahLst/>
                <a:cxnLst/>
                <a:rect l="l" t="t" r="r" b="b"/>
                <a:pathLst>
                  <a:path w="1130934" h="118110">
                    <a:moveTo>
                      <a:pt x="1130896" y="0"/>
                    </a:moveTo>
                    <a:lnTo>
                      <a:pt x="565454" y="0"/>
                    </a:lnTo>
                    <a:lnTo>
                      <a:pt x="565454" y="117817"/>
                    </a:lnTo>
                    <a:lnTo>
                      <a:pt x="0" y="117817"/>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62" name="object 60">
                <a:extLst>
                  <a:ext uri="{FF2B5EF4-FFF2-40B4-BE49-F238E27FC236}">
                    <a16:creationId xmlns:a16="http://schemas.microsoft.com/office/drawing/2014/main" id="{D4F2AB4B-B940-4971-918A-3A1655E364C3}"/>
                  </a:ext>
                </a:extLst>
              </p:cNvPr>
              <p:cNvPicPr/>
              <p:nvPr/>
            </p:nvPicPr>
            <p:blipFill>
              <a:blip r:embed="rId10" cstate="print"/>
              <a:stretch>
                <a:fillRect/>
              </a:stretch>
            </p:blipFill>
            <p:spPr>
              <a:xfrm>
                <a:off x="6984492" y="1612865"/>
                <a:ext cx="76200" cy="76200"/>
              </a:xfrm>
              <a:prstGeom prst="rect">
                <a:avLst/>
              </a:prstGeom>
            </p:spPr>
          </p:pic>
        </p:grpSp>
        <p:sp>
          <p:nvSpPr>
            <p:cNvPr id="63" name="object 61">
              <a:extLst>
                <a:ext uri="{FF2B5EF4-FFF2-40B4-BE49-F238E27FC236}">
                  <a16:creationId xmlns:a16="http://schemas.microsoft.com/office/drawing/2014/main" id="{1176D226-5B70-4167-A40C-30EB62E64B54}"/>
                </a:ext>
              </a:extLst>
            </p:cNvPr>
            <p:cNvSpPr txBox="1"/>
            <p:nvPr/>
          </p:nvSpPr>
          <p:spPr>
            <a:xfrm>
              <a:off x="3288285" y="2314356"/>
              <a:ext cx="845249" cy="468590"/>
            </a:xfrm>
            <a:prstGeom prst="rect">
              <a:avLst/>
            </a:prstGeom>
          </p:spPr>
          <p:txBody>
            <a:bodyPr vert="horz" wrap="square" lIns="0" tIns="11430" rIns="0" bIns="0" rtlCol="0">
              <a:spAutoFit/>
            </a:bodyPr>
            <a:lstStyle/>
            <a:p>
              <a:pPr marL="11430" marR="4572" defTabSz="822960">
                <a:spcBef>
                  <a:spcPts val="90"/>
                </a:spcBef>
              </a:pPr>
              <a:r>
                <a:rPr sz="990" spc="5" dirty="0">
                  <a:solidFill>
                    <a:srgbClr val="404040"/>
                  </a:solidFill>
                  <a:latin typeface="Arial"/>
                  <a:cs typeface="Arial"/>
                </a:rPr>
                <a:t>Off</a:t>
              </a:r>
              <a:r>
                <a:rPr sz="990" dirty="0">
                  <a:solidFill>
                    <a:srgbClr val="404040"/>
                  </a:solidFill>
                  <a:latin typeface="Arial"/>
                  <a:cs typeface="Arial"/>
                </a:rPr>
                <a:t>s</a:t>
              </a:r>
              <a:r>
                <a:rPr sz="990" spc="-5" dirty="0">
                  <a:solidFill>
                    <a:srgbClr val="404040"/>
                  </a:solidFill>
                  <a:latin typeface="Arial"/>
                  <a:cs typeface="Arial"/>
                </a:rPr>
                <a:t>ho</a:t>
              </a:r>
              <a:r>
                <a:rPr sz="990" spc="-9" dirty="0">
                  <a:solidFill>
                    <a:srgbClr val="404040"/>
                  </a:solidFill>
                  <a:latin typeface="Arial"/>
                  <a:cs typeface="Arial"/>
                </a:rPr>
                <a:t>r</a:t>
              </a:r>
              <a:r>
                <a:rPr sz="990" dirty="0">
                  <a:solidFill>
                    <a:srgbClr val="404040"/>
                  </a:solidFill>
                  <a:latin typeface="Arial"/>
                  <a:cs typeface="Arial"/>
                </a:rPr>
                <a:t>e</a:t>
              </a:r>
              <a:r>
                <a:rPr sz="990" spc="-41" dirty="0">
                  <a:solidFill>
                    <a:srgbClr val="404040"/>
                  </a:solidFill>
                  <a:latin typeface="Arial"/>
                  <a:cs typeface="Arial"/>
                </a:rPr>
                <a:t> </a:t>
              </a:r>
              <a:r>
                <a:rPr sz="990" spc="-5" dirty="0">
                  <a:solidFill>
                    <a:srgbClr val="404040"/>
                  </a:solidFill>
                  <a:latin typeface="Arial"/>
                  <a:cs typeface="Arial"/>
                </a:rPr>
                <a:t>d</a:t>
              </a:r>
              <a:r>
                <a:rPr sz="990" spc="-9" dirty="0">
                  <a:solidFill>
                    <a:srgbClr val="404040"/>
                  </a:solidFill>
                  <a:latin typeface="Arial"/>
                  <a:cs typeface="Arial"/>
                </a:rPr>
                <a:t>i</a:t>
              </a:r>
              <a:r>
                <a:rPr sz="990" dirty="0">
                  <a:solidFill>
                    <a:srgbClr val="404040"/>
                  </a:solidFill>
                  <a:latin typeface="Arial"/>
                  <a:cs typeface="Arial"/>
                </a:rPr>
                <a:t>r</a:t>
              </a:r>
              <a:r>
                <a:rPr sz="990" spc="-5" dirty="0">
                  <a:solidFill>
                    <a:srgbClr val="404040"/>
                  </a:solidFill>
                  <a:latin typeface="Arial"/>
                  <a:cs typeface="Arial"/>
                </a:rPr>
                <a:t>ec</a:t>
              </a:r>
              <a:r>
                <a:rPr sz="990" dirty="0">
                  <a:solidFill>
                    <a:srgbClr val="404040"/>
                  </a:solidFill>
                  <a:latin typeface="Arial"/>
                  <a:cs typeface="Arial"/>
                </a:rPr>
                <a:t>t  </a:t>
              </a:r>
              <a:r>
                <a:rPr sz="990" spc="-5" dirty="0">
                  <a:solidFill>
                    <a:srgbClr val="404040"/>
                  </a:solidFill>
                  <a:latin typeface="Arial"/>
                  <a:cs typeface="Arial"/>
                </a:rPr>
                <a:t>drive </a:t>
              </a:r>
              <a:r>
                <a:rPr sz="990" spc="-9" dirty="0">
                  <a:solidFill>
                    <a:srgbClr val="404040"/>
                  </a:solidFill>
                  <a:latin typeface="Arial"/>
                  <a:cs typeface="Arial"/>
                </a:rPr>
                <a:t>wind </a:t>
              </a:r>
              <a:r>
                <a:rPr sz="990" spc="-5" dirty="0">
                  <a:solidFill>
                    <a:srgbClr val="404040"/>
                  </a:solidFill>
                  <a:latin typeface="Arial"/>
                  <a:cs typeface="Arial"/>
                </a:rPr>
                <a:t> turbine</a:t>
              </a:r>
              <a:endParaRPr sz="990">
                <a:solidFill>
                  <a:prstClr val="black"/>
                </a:solidFill>
                <a:latin typeface="Arial"/>
                <a:cs typeface="Arial"/>
              </a:endParaRPr>
            </a:p>
          </p:txBody>
        </p:sp>
        <p:sp>
          <p:nvSpPr>
            <p:cNvPr id="64" name="object 62">
              <a:extLst>
                <a:ext uri="{FF2B5EF4-FFF2-40B4-BE49-F238E27FC236}">
                  <a16:creationId xmlns:a16="http://schemas.microsoft.com/office/drawing/2014/main" id="{186C1ABB-191E-4111-A2C3-D416CC25DED7}"/>
                </a:ext>
              </a:extLst>
            </p:cNvPr>
            <p:cNvSpPr txBox="1"/>
            <p:nvPr/>
          </p:nvSpPr>
          <p:spPr>
            <a:xfrm>
              <a:off x="1733096" y="2794183"/>
              <a:ext cx="1909382" cy="306494"/>
            </a:xfrm>
            <a:prstGeom prst="rect">
              <a:avLst/>
            </a:prstGeom>
          </p:spPr>
          <p:txBody>
            <a:bodyPr vert="horz" wrap="square" lIns="0" tIns="11430" rIns="0" bIns="0" rtlCol="0">
              <a:spAutoFit/>
            </a:bodyPr>
            <a:lstStyle/>
            <a:p>
              <a:pPr marL="1230440" defTabSz="822960">
                <a:lnSpc>
                  <a:spcPts val="522"/>
                </a:lnSpc>
                <a:spcBef>
                  <a:spcPts val="90"/>
                </a:spcBef>
              </a:pPr>
              <a:r>
                <a:rPr sz="540" spc="-5" dirty="0">
                  <a:solidFill>
                    <a:srgbClr val="585858"/>
                  </a:solidFill>
                  <a:latin typeface="Arial"/>
                  <a:cs typeface="Arial"/>
                </a:rPr>
                <a:t>Photo</a:t>
              </a:r>
              <a:r>
                <a:rPr sz="540" spc="-14" dirty="0">
                  <a:solidFill>
                    <a:srgbClr val="585858"/>
                  </a:solidFill>
                  <a:latin typeface="Arial"/>
                  <a:cs typeface="Arial"/>
                </a:rPr>
                <a:t> </a:t>
              </a:r>
              <a:r>
                <a:rPr sz="540" dirty="0">
                  <a:solidFill>
                    <a:srgbClr val="585858"/>
                  </a:solidFill>
                  <a:latin typeface="Arial"/>
                  <a:cs typeface="Arial"/>
                </a:rPr>
                <a:t>credit:</a:t>
              </a:r>
              <a:r>
                <a:rPr sz="540" spc="-36" dirty="0">
                  <a:solidFill>
                    <a:srgbClr val="585858"/>
                  </a:solidFill>
                  <a:latin typeface="Arial"/>
                  <a:cs typeface="Arial"/>
                </a:rPr>
                <a:t> </a:t>
              </a:r>
              <a:r>
                <a:rPr sz="540" spc="-5" dirty="0">
                  <a:solidFill>
                    <a:srgbClr val="585858"/>
                  </a:solidFill>
                  <a:latin typeface="Arial"/>
                  <a:cs typeface="Arial"/>
                </a:rPr>
                <a:t>US</a:t>
              </a:r>
              <a:r>
                <a:rPr sz="540" spc="-18" dirty="0">
                  <a:solidFill>
                    <a:srgbClr val="585858"/>
                  </a:solidFill>
                  <a:latin typeface="Arial"/>
                  <a:cs typeface="Arial"/>
                </a:rPr>
                <a:t> </a:t>
              </a:r>
              <a:r>
                <a:rPr sz="540" spc="-5" dirty="0">
                  <a:solidFill>
                    <a:srgbClr val="585858"/>
                  </a:solidFill>
                  <a:latin typeface="Arial"/>
                  <a:cs typeface="Arial"/>
                </a:rPr>
                <a:t>DOE</a:t>
              </a:r>
              <a:endParaRPr sz="540">
                <a:solidFill>
                  <a:prstClr val="black"/>
                </a:solidFill>
                <a:latin typeface="Arial"/>
                <a:cs typeface="Arial"/>
              </a:endParaRPr>
            </a:p>
            <a:p>
              <a:pPr marL="11430" defTabSz="822960">
                <a:lnSpc>
                  <a:spcPts val="1818"/>
                </a:lnSpc>
              </a:pPr>
              <a:r>
                <a:rPr sz="1620" b="1" spc="-5" dirty="0">
                  <a:solidFill>
                    <a:srgbClr val="1D4899"/>
                  </a:solidFill>
                  <a:latin typeface="Arial"/>
                  <a:cs typeface="Arial"/>
                </a:rPr>
                <a:t>Defense</a:t>
              </a:r>
              <a:r>
                <a:rPr sz="1620" b="1" spc="-32" dirty="0">
                  <a:solidFill>
                    <a:srgbClr val="1D4899"/>
                  </a:solidFill>
                  <a:latin typeface="Arial"/>
                  <a:cs typeface="Arial"/>
                </a:rPr>
                <a:t> </a:t>
              </a:r>
              <a:r>
                <a:rPr sz="1620" b="1" spc="-5" dirty="0">
                  <a:solidFill>
                    <a:srgbClr val="1D4899"/>
                  </a:solidFill>
                  <a:latin typeface="Arial"/>
                  <a:cs typeface="Arial"/>
                </a:rPr>
                <a:t>and</a:t>
              </a:r>
              <a:endParaRPr sz="1620">
                <a:solidFill>
                  <a:prstClr val="black"/>
                </a:solidFill>
                <a:latin typeface="Arial"/>
                <a:cs typeface="Arial"/>
              </a:endParaRPr>
            </a:p>
          </p:txBody>
        </p:sp>
        <p:sp>
          <p:nvSpPr>
            <p:cNvPr id="65" name="object 63">
              <a:extLst>
                <a:ext uri="{FF2B5EF4-FFF2-40B4-BE49-F238E27FC236}">
                  <a16:creationId xmlns:a16="http://schemas.microsoft.com/office/drawing/2014/main" id="{F5CCE6B8-A1C7-4ECE-B61F-0B94EF249E03}"/>
                </a:ext>
              </a:extLst>
            </p:cNvPr>
            <p:cNvSpPr txBox="1"/>
            <p:nvPr/>
          </p:nvSpPr>
          <p:spPr>
            <a:xfrm>
              <a:off x="1829119" y="1041088"/>
              <a:ext cx="1074420" cy="510140"/>
            </a:xfrm>
            <a:prstGeom prst="rect">
              <a:avLst/>
            </a:prstGeom>
          </p:spPr>
          <p:txBody>
            <a:bodyPr vert="horz" wrap="square" lIns="0" tIns="11430" rIns="0" bIns="0" rtlCol="0">
              <a:spAutoFit/>
            </a:bodyPr>
            <a:lstStyle/>
            <a:p>
              <a:pPr marL="11430" marR="4572" indent="178308" defTabSz="822960">
                <a:spcBef>
                  <a:spcPts val="90"/>
                </a:spcBef>
              </a:pPr>
              <a:r>
                <a:rPr sz="1620" b="1" spc="-5" dirty="0">
                  <a:solidFill>
                    <a:srgbClr val="1D4899"/>
                  </a:solidFill>
                  <a:latin typeface="Arial"/>
                  <a:cs typeface="Arial"/>
                </a:rPr>
                <a:t>Energy </a:t>
              </a:r>
              <a:r>
                <a:rPr sz="1620" b="1" dirty="0">
                  <a:solidFill>
                    <a:srgbClr val="1D4899"/>
                  </a:solidFill>
                  <a:latin typeface="Arial"/>
                  <a:cs typeface="Arial"/>
                </a:rPr>
                <a:t> g</a:t>
              </a:r>
              <a:r>
                <a:rPr sz="1620" b="1" spc="-9" dirty="0">
                  <a:solidFill>
                    <a:srgbClr val="1D4899"/>
                  </a:solidFill>
                  <a:latin typeface="Arial"/>
                  <a:cs typeface="Arial"/>
                </a:rPr>
                <a:t>e</a:t>
              </a:r>
              <a:r>
                <a:rPr sz="1620" b="1" dirty="0">
                  <a:solidFill>
                    <a:srgbClr val="1D4899"/>
                  </a:solidFill>
                  <a:latin typeface="Arial"/>
                  <a:cs typeface="Arial"/>
                </a:rPr>
                <a:t>n</a:t>
              </a:r>
              <a:r>
                <a:rPr sz="1620" b="1" spc="-9" dirty="0">
                  <a:solidFill>
                    <a:srgbClr val="1D4899"/>
                  </a:solidFill>
                  <a:latin typeface="Arial"/>
                  <a:cs typeface="Arial"/>
                </a:rPr>
                <a:t>e</a:t>
              </a:r>
              <a:r>
                <a:rPr sz="1620" b="1" spc="-5" dirty="0">
                  <a:solidFill>
                    <a:srgbClr val="1D4899"/>
                  </a:solidFill>
                  <a:latin typeface="Arial"/>
                  <a:cs typeface="Arial"/>
                </a:rPr>
                <a:t>r</a:t>
              </a:r>
              <a:r>
                <a:rPr sz="1620" b="1" spc="-9" dirty="0">
                  <a:solidFill>
                    <a:srgbClr val="1D4899"/>
                  </a:solidFill>
                  <a:latin typeface="Arial"/>
                  <a:cs typeface="Arial"/>
                </a:rPr>
                <a:t>a</a:t>
              </a:r>
              <a:r>
                <a:rPr sz="1620" b="1" dirty="0">
                  <a:solidFill>
                    <a:srgbClr val="1D4899"/>
                  </a:solidFill>
                  <a:latin typeface="Arial"/>
                  <a:cs typeface="Arial"/>
                </a:rPr>
                <a:t>tion</a:t>
              </a:r>
              <a:endParaRPr sz="1620" dirty="0">
                <a:solidFill>
                  <a:prstClr val="black"/>
                </a:solidFill>
                <a:latin typeface="Arial"/>
                <a:cs typeface="Arial"/>
              </a:endParaRPr>
            </a:p>
          </p:txBody>
        </p:sp>
        <p:grpSp>
          <p:nvGrpSpPr>
            <p:cNvPr id="66" name="object 64">
              <a:extLst>
                <a:ext uri="{FF2B5EF4-FFF2-40B4-BE49-F238E27FC236}">
                  <a16:creationId xmlns:a16="http://schemas.microsoft.com/office/drawing/2014/main" id="{483CED3F-7C7E-4ACD-BE09-1B652F015B68}"/>
                </a:ext>
              </a:extLst>
            </p:cNvPr>
            <p:cNvGrpSpPr/>
            <p:nvPr/>
          </p:nvGrpSpPr>
          <p:grpSpPr>
            <a:xfrm>
              <a:off x="3536214" y="1075105"/>
              <a:ext cx="458915" cy="473774"/>
              <a:chOff x="3421126" y="1194561"/>
              <a:chExt cx="509905" cy="526415"/>
            </a:xfrm>
          </p:grpSpPr>
          <p:sp>
            <p:nvSpPr>
              <p:cNvPr id="67" name="object 65">
                <a:extLst>
                  <a:ext uri="{FF2B5EF4-FFF2-40B4-BE49-F238E27FC236}">
                    <a16:creationId xmlns:a16="http://schemas.microsoft.com/office/drawing/2014/main" id="{6979809F-55C4-43BC-B1AA-92686F0783A9}"/>
                  </a:ext>
                </a:extLst>
              </p:cNvPr>
              <p:cNvSpPr/>
              <p:nvPr/>
            </p:nvSpPr>
            <p:spPr>
              <a:xfrm>
                <a:off x="3427476" y="1200911"/>
                <a:ext cx="497205" cy="513715"/>
              </a:xfrm>
              <a:custGeom>
                <a:avLst/>
                <a:gdLst/>
                <a:ahLst/>
                <a:cxnLst/>
                <a:rect l="l" t="t" r="r" b="b"/>
                <a:pathLst>
                  <a:path w="497204" h="513714">
                    <a:moveTo>
                      <a:pt x="496824" y="0"/>
                    </a:moveTo>
                    <a:lnTo>
                      <a:pt x="0" y="0"/>
                    </a:lnTo>
                    <a:lnTo>
                      <a:pt x="0" y="513588"/>
                    </a:lnTo>
                    <a:lnTo>
                      <a:pt x="496824" y="513588"/>
                    </a:lnTo>
                    <a:lnTo>
                      <a:pt x="496824" y="0"/>
                    </a:lnTo>
                    <a:close/>
                  </a:path>
                </a:pathLst>
              </a:custGeom>
              <a:solidFill>
                <a:srgbClr val="FFFFFF"/>
              </a:solidFill>
            </p:spPr>
            <p:txBody>
              <a:bodyPr wrap="square" lIns="0" tIns="0" rIns="0" bIns="0" rtlCol="0"/>
              <a:lstStyle/>
              <a:p>
                <a:pPr defTabSz="822960"/>
                <a:endParaRPr sz="1620">
                  <a:solidFill>
                    <a:prstClr val="black"/>
                  </a:solidFill>
                  <a:latin typeface="Calibri"/>
                </a:endParaRPr>
              </a:p>
            </p:txBody>
          </p:sp>
          <p:sp>
            <p:nvSpPr>
              <p:cNvPr id="68" name="object 66">
                <a:extLst>
                  <a:ext uri="{FF2B5EF4-FFF2-40B4-BE49-F238E27FC236}">
                    <a16:creationId xmlns:a16="http://schemas.microsoft.com/office/drawing/2014/main" id="{D1B8A676-02F6-4350-BCFA-376C2E938E73}"/>
                  </a:ext>
                </a:extLst>
              </p:cNvPr>
              <p:cNvSpPr/>
              <p:nvPr/>
            </p:nvSpPr>
            <p:spPr>
              <a:xfrm>
                <a:off x="3427476" y="1200911"/>
                <a:ext cx="497205" cy="513715"/>
              </a:xfrm>
              <a:custGeom>
                <a:avLst/>
                <a:gdLst/>
                <a:ahLst/>
                <a:cxnLst/>
                <a:rect l="l" t="t" r="r" b="b"/>
                <a:pathLst>
                  <a:path w="497204" h="513714">
                    <a:moveTo>
                      <a:pt x="0" y="0"/>
                    </a:moveTo>
                    <a:lnTo>
                      <a:pt x="496824" y="0"/>
                    </a:lnTo>
                    <a:lnTo>
                      <a:pt x="496824" y="513588"/>
                    </a:lnTo>
                    <a:lnTo>
                      <a:pt x="0" y="513588"/>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grpSp>
        <p:sp>
          <p:nvSpPr>
            <p:cNvPr id="69" name="object 67">
              <a:extLst>
                <a:ext uri="{FF2B5EF4-FFF2-40B4-BE49-F238E27FC236}">
                  <a16:creationId xmlns:a16="http://schemas.microsoft.com/office/drawing/2014/main" id="{78F5830B-11D1-4AA0-A00F-EFFFA2F475F7}"/>
                </a:ext>
              </a:extLst>
            </p:cNvPr>
            <p:cNvSpPr txBox="1"/>
            <p:nvPr/>
          </p:nvSpPr>
          <p:spPr>
            <a:xfrm>
              <a:off x="3580259" y="1079189"/>
              <a:ext cx="393192" cy="455317"/>
            </a:xfrm>
            <a:prstGeom prst="rect">
              <a:avLst/>
            </a:prstGeom>
          </p:spPr>
          <p:txBody>
            <a:bodyPr vert="horz" wrap="square" lIns="0" tIns="12002" rIns="0" bIns="0" rtlCol="0">
              <a:spAutoFit/>
            </a:bodyPr>
            <a:lstStyle/>
            <a:p>
              <a:pPr marL="11430" defTabSz="822960">
                <a:lnSpc>
                  <a:spcPts val="788"/>
                </a:lnSpc>
                <a:spcBef>
                  <a:spcPts val="95"/>
                </a:spcBef>
              </a:pPr>
              <a:r>
                <a:rPr sz="720" spc="-5" dirty="0">
                  <a:solidFill>
                    <a:prstClr val="black"/>
                  </a:solidFill>
                  <a:latin typeface="Century Gothic"/>
                  <a:cs typeface="Century Gothic"/>
                </a:rPr>
                <a:t>60</a:t>
              </a:r>
              <a:endParaRPr sz="720">
                <a:solidFill>
                  <a:prstClr val="black"/>
                </a:solidFill>
                <a:latin typeface="Century Gothic"/>
                <a:cs typeface="Century Gothic"/>
              </a:endParaRPr>
            </a:p>
            <a:p>
              <a:pPr marL="11430" defTabSz="822960">
                <a:lnSpc>
                  <a:spcPts val="1868"/>
                </a:lnSpc>
              </a:pPr>
              <a:r>
                <a:rPr sz="1620" b="1" spc="81" dirty="0">
                  <a:solidFill>
                    <a:prstClr val="black"/>
                  </a:solidFill>
                  <a:latin typeface="Arial"/>
                  <a:cs typeface="Arial"/>
                </a:rPr>
                <a:t>Nd</a:t>
              </a:r>
              <a:endParaRPr sz="1620">
                <a:solidFill>
                  <a:prstClr val="black"/>
                </a:solidFill>
                <a:latin typeface="Arial"/>
                <a:cs typeface="Arial"/>
              </a:endParaRPr>
            </a:p>
            <a:p>
              <a:pPr marL="11430" defTabSz="822960">
                <a:spcBef>
                  <a:spcPts val="36"/>
                </a:spcBef>
              </a:pPr>
              <a:r>
                <a:rPr sz="630" spc="-54" dirty="0">
                  <a:solidFill>
                    <a:prstClr val="black"/>
                  </a:solidFill>
                  <a:latin typeface="Arial"/>
                  <a:cs typeface="Arial"/>
                </a:rPr>
                <a:t>Neodymium</a:t>
              </a:r>
              <a:endParaRPr sz="630">
                <a:solidFill>
                  <a:prstClr val="black"/>
                </a:solidFill>
                <a:latin typeface="Arial"/>
                <a:cs typeface="Arial"/>
              </a:endParaRPr>
            </a:p>
          </p:txBody>
        </p:sp>
        <p:grpSp>
          <p:nvGrpSpPr>
            <p:cNvPr id="70" name="object 68">
              <a:extLst>
                <a:ext uri="{FF2B5EF4-FFF2-40B4-BE49-F238E27FC236}">
                  <a16:creationId xmlns:a16="http://schemas.microsoft.com/office/drawing/2014/main" id="{A7249DB2-9123-4C06-973D-AE20BFAD2ED7}"/>
                </a:ext>
              </a:extLst>
            </p:cNvPr>
            <p:cNvGrpSpPr/>
            <p:nvPr/>
          </p:nvGrpSpPr>
          <p:grpSpPr>
            <a:xfrm>
              <a:off x="3075585" y="1356284"/>
              <a:ext cx="919544" cy="731520"/>
              <a:chOff x="2909316" y="1506982"/>
              <a:chExt cx="1021715" cy="812800"/>
            </a:xfrm>
          </p:grpSpPr>
          <p:sp>
            <p:nvSpPr>
              <p:cNvPr id="71" name="object 69">
                <a:extLst>
                  <a:ext uri="{FF2B5EF4-FFF2-40B4-BE49-F238E27FC236}">
                    <a16:creationId xmlns:a16="http://schemas.microsoft.com/office/drawing/2014/main" id="{84FE93D6-BB04-4582-929E-448B341F5AD8}"/>
                  </a:ext>
                </a:extLst>
              </p:cNvPr>
              <p:cNvSpPr/>
              <p:nvPr/>
            </p:nvSpPr>
            <p:spPr>
              <a:xfrm>
                <a:off x="2947409" y="1513332"/>
                <a:ext cx="444500" cy="288290"/>
              </a:xfrm>
              <a:custGeom>
                <a:avLst/>
                <a:gdLst/>
                <a:ahLst/>
                <a:cxnLst/>
                <a:rect l="l" t="t" r="r" b="b"/>
                <a:pathLst>
                  <a:path w="444500" h="288289">
                    <a:moveTo>
                      <a:pt x="444131" y="0"/>
                    </a:moveTo>
                    <a:lnTo>
                      <a:pt x="222072" y="0"/>
                    </a:lnTo>
                    <a:lnTo>
                      <a:pt x="222072" y="287807"/>
                    </a:lnTo>
                    <a:lnTo>
                      <a:pt x="0" y="287807"/>
                    </a:lnTo>
                  </a:path>
                </a:pathLst>
              </a:custGeom>
              <a:ln w="12699">
                <a:solidFill>
                  <a:srgbClr val="000000"/>
                </a:solidFill>
              </a:ln>
            </p:spPr>
            <p:txBody>
              <a:bodyPr wrap="square" lIns="0" tIns="0" rIns="0" bIns="0" rtlCol="0"/>
              <a:lstStyle/>
              <a:p>
                <a:pPr defTabSz="822960"/>
                <a:endParaRPr sz="1620">
                  <a:solidFill>
                    <a:prstClr val="black"/>
                  </a:solidFill>
                  <a:latin typeface="Calibri"/>
                </a:endParaRPr>
              </a:p>
            </p:txBody>
          </p:sp>
          <p:pic>
            <p:nvPicPr>
              <p:cNvPr id="72" name="object 70">
                <a:extLst>
                  <a:ext uri="{FF2B5EF4-FFF2-40B4-BE49-F238E27FC236}">
                    <a16:creationId xmlns:a16="http://schemas.microsoft.com/office/drawing/2014/main" id="{DFA43CE2-8ACF-468A-9FF7-46048B05EB2F}"/>
                  </a:ext>
                </a:extLst>
              </p:cNvPr>
              <p:cNvPicPr/>
              <p:nvPr/>
            </p:nvPicPr>
            <p:blipFill>
              <a:blip r:embed="rId2" cstate="print"/>
              <a:stretch>
                <a:fillRect/>
              </a:stretch>
            </p:blipFill>
            <p:spPr>
              <a:xfrm>
                <a:off x="2909316" y="1763047"/>
                <a:ext cx="76200" cy="76200"/>
              </a:xfrm>
              <a:prstGeom prst="rect">
                <a:avLst/>
              </a:prstGeom>
            </p:spPr>
          </p:pic>
          <p:sp>
            <p:nvSpPr>
              <p:cNvPr id="73" name="object 71">
                <a:extLst>
                  <a:ext uri="{FF2B5EF4-FFF2-40B4-BE49-F238E27FC236}">
                    <a16:creationId xmlns:a16="http://schemas.microsoft.com/office/drawing/2014/main" id="{9EE7595B-BCBE-48C8-8AB1-027925BAD9B0}"/>
                  </a:ext>
                </a:extLst>
              </p:cNvPr>
              <p:cNvSpPr/>
              <p:nvPr/>
            </p:nvSpPr>
            <p:spPr>
              <a:xfrm>
                <a:off x="3427476" y="1801368"/>
                <a:ext cx="497205" cy="512445"/>
              </a:xfrm>
              <a:custGeom>
                <a:avLst/>
                <a:gdLst/>
                <a:ahLst/>
                <a:cxnLst/>
                <a:rect l="l" t="t" r="r" b="b"/>
                <a:pathLst>
                  <a:path w="497204" h="512444">
                    <a:moveTo>
                      <a:pt x="496824" y="0"/>
                    </a:moveTo>
                    <a:lnTo>
                      <a:pt x="0" y="0"/>
                    </a:lnTo>
                    <a:lnTo>
                      <a:pt x="0" y="512063"/>
                    </a:lnTo>
                    <a:lnTo>
                      <a:pt x="496824" y="512063"/>
                    </a:lnTo>
                    <a:lnTo>
                      <a:pt x="496824" y="0"/>
                    </a:lnTo>
                    <a:close/>
                  </a:path>
                </a:pathLst>
              </a:custGeom>
              <a:solidFill>
                <a:srgbClr val="FFFFFF"/>
              </a:solidFill>
            </p:spPr>
            <p:txBody>
              <a:bodyPr wrap="square" lIns="0" tIns="0" rIns="0" bIns="0" rtlCol="0"/>
              <a:lstStyle/>
              <a:p>
                <a:pPr defTabSz="822960"/>
                <a:endParaRPr sz="1620">
                  <a:solidFill>
                    <a:prstClr val="black"/>
                  </a:solidFill>
                  <a:latin typeface="Calibri"/>
                </a:endParaRPr>
              </a:p>
            </p:txBody>
          </p:sp>
          <p:sp>
            <p:nvSpPr>
              <p:cNvPr id="74" name="object 72">
                <a:extLst>
                  <a:ext uri="{FF2B5EF4-FFF2-40B4-BE49-F238E27FC236}">
                    <a16:creationId xmlns:a16="http://schemas.microsoft.com/office/drawing/2014/main" id="{3B1CE5AC-83CF-4080-84FB-D3BBAC66DE0E}"/>
                  </a:ext>
                </a:extLst>
              </p:cNvPr>
              <p:cNvSpPr/>
              <p:nvPr/>
            </p:nvSpPr>
            <p:spPr>
              <a:xfrm>
                <a:off x="3427476" y="1801368"/>
                <a:ext cx="497205" cy="512445"/>
              </a:xfrm>
              <a:custGeom>
                <a:avLst/>
                <a:gdLst/>
                <a:ahLst/>
                <a:cxnLst/>
                <a:rect l="l" t="t" r="r" b="b"/>
                <a:pathLst>
                  <a:path w="497204" h="512444">
                    <a:moveTo>
                      <a:pt x="0" y="0"/>
                    </a:moveTo>
                    <a:lnTo>
                      <a:pt x="496824" y="0"/>
                    </a:lnTo>
                    <a:lnTo>
                      <a:pt x="496824" y="512063"/>
                    </a:lnTo>
                    <a:lnTo>
                      <a:pt x="0" y="512063"/>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grpSp>
        <p:sp>
          <p:nvSpPr>
            <p:cNvPr id="75" name="object 73">
              <a:extLst>
                <a:ext uri="{FF2B5EF4-FFF2-40B4-BE49-F238E27FC236}">
                  <a16:creationId xmlns:a16="http://schemas.microsoft.com/office/drawing/2014/main" id="{6E6B3AC6-A3A7-4465-9805-76B0AC7AE4F9}"/>
                </a:ext>
              </a:extLst>
            </p:cNvPr>
            <p:cNvSpPr txBox="1"/>
            <p:nvPr/>
          </p:nvSpPr>
          <p:spPr>
            <a:xfrm>
              <a:off x="3580259" y="1618823"/>
              <a:ext cx="356616" cy="454292"/>
            </a:xfrm>
            <a:prstGeom prst="rect">
              <a:avLst/>
            </a:prstGeom>
          </p:spPr>
          <p:txBody>
            <a:bodyPr vert="horz" wrap="square" lIns="0" tIns="12002" rIns="0" bIns="0" rtlCol="0">
              <a:spAutoFit/>
            </a:bodyPr>
            <a:lstStyle/>
            <a:p>
              <a:pPr marL="11430" defTabSz="822960">
                <a:lnSpc>
                  <a:spcPts val="788"/>
                </a:lnSpc>
                <a:spcBef>
                  <a:spcPts val="95"/>
                </a:spcBef>
              </a:pPr>
              <a:r>
                <a:rPr sz="720" spc="-5" dirty="0">
                  <a:solidFill>
                    <a:prstClr val="black"/>
                  </a:solidFill>
                  <a:latin typeface="Century Gothic"/>
                  <a:cs typeface="Century Gothic"/>
                </a:rPr>
                <a:t>66</a:t>
              </a:r>
              <a:endParaRPr sz="720">
                <a:solidFill>
                  <a:prstClr val="black"/>
                </a:solidFill>
                <a:latin typeface="Century Gothic"/>
                <a:cs typeface="Century Gothic"/>
              </a:endParaRPr>
            </a:p>
            <a:p>
              <a:pPr marL="37148" defTabSz="822960">
                <a:lnSpc>
                  <a:spcPts val="1868"/>
                </a:lnSpc>
              </a:pPr>
              <a:r>
                <a:rPr sz="1620" b="1" spc="81" dirty="0">
                  <a:solidFill>
                    <a:prstClr val="black"/>
                  </a:solidFill>
                  <a:latin typeface="Arial"/>
                  <a:cs typeface="Arial"/>
                </a:rPr>
                <a:t>Dy</a:t>
              </a:r>
              <a:endParaRPr sz="1620">
                <a:solidFill>
                  <a:prstClr val="black"/>
                </a:solidFill>
                <a:latin typeface="Arial"/>
                <a:cs typeface="Arial"/>
              </a:endParaRPr>
            </a:p>
            <a:p>
              <a:pPr marL="15431" defTabSz="822960">
                <a:spcBef>
                  <a:spcPts val="50"/>
                </a:spcBef>
              </a:pPr>
              <a:r>
                <a:rPr sz="540" spc="-32" dirty="0">
                  <a:solidFill>
                    <a:prstClr val="black"/>
                  </a:solidFill>
                  <a:latin typeface="Arial"/>
                  <a:cs typeface="Arial"/>
                </a:rPr>
                <a:t>Dysprosium</a:t>
              </a:r>
              <a:endParaRPr sz="540">
                <a:solidFill>
                  <a:prstClr val="black"/>
                </a:solidFill>
                <a:latin typeface="Arial"/>
                <a:cs typeface="Arial"/>
              </a:endParaRPr>
            </a:p>
          </p:txBody>
        </p:sp>
        <p:grpSp>
          <p:nvGrpSpPr>
            <p:cNvPr id="76" name="object 74">
              <a:extLst>
                <a:ext uri="{FF2B5EF4-FFF2-40B4-BE49-F238E27FC236}">
                  <a16:creationId xmlns:a16="http://schemas.microsoft.com/office/drawing/2014/main" id="{BAE91192-4140-4C03-AB2A-3C0B0316BA8F}"/>
                </a:ext>
              </a:extLst>
            </p:cNvPr>
            <p:cNvGrpSpPr/>
            <p:nvPr/>
          </p:nvGrpSpPr>
          <p:grpSpPr>
            <a:xfrm>
              <a:off x="1734160" y="1586938"/>
              <a:ext cx="1781366" cy="1134428"/>
              <a:chOff x="1418844" y="1763264"/>
              <a:chExt cx="1979295" cy="1260475"/>
            </a:xfrm>
          </p:grpSpPr>
          <p:sp>
            <p:nvSpPr>
              <p:cNvPr id="77" name="object 75">
                <a:extLst>
                  <a:ext uri="{FF2B5EF4-FFF2-40B4-BE49-F238E27FC236}">
                    <a16:creationId xmlns:a16="http://schemas.microsoft.com/office/drawing/2014/main" id="{B1B88FE7-7353-41B3-9390-1E7570885EAD}"/>
                  </a:ext>
                </a:extLst>
              </p:cNvPr>
              <p:cNvSpPr/>
              <p:nvPr/>
            </p:nvSpPr>
            <p:spPr>
              <a:xfrm>
                <a:off x="2947413" y="1801373"/>
                <a:ext cx="444500" cy="305435"/>
              </a:xfrm>
              <a:custGeom>
                <a:avLst/>
                <a:gdLst/>
                <a:ahLst/>
                <a:cxnLst/>
                <a:rect l="l" t="t" r="r" b="b"/>
                <a:pathLst>
                  <a:path w="444500" h="305435">
                    <a:moveTo>
                      <a:pt x="444195" y="304812"/>
                    </a:moveTo>
                    <a:lnTo>
                      <a:pt x="222097" y="304812"/>
                    </a:lnTo>
                    <a:lnTo>
                      <a:pt x="222097" y="0"/>
                    </a:lnTo>
                    <a:lnTo>
                      <a:pt x="0" y="0"/>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78" name="object 76">
                <a:extLst>
                  <a:ext uri="{FF2B5EF4-FFF2-40B4-BE49-F238E27FC236}">
                    <a16:creationId xmlns:a16="http://schemas.microsoft.com/office/drawing/2014/main" id="{14832850-B9D2-4400-A8AF-5D04EBDD7474}"/>
                  </a:ext>
                </a:extLst>
              </p:cNvPr>
              <p:cNvPicPr/>
              <p:nvPr/>
            </p:nvPicPr>
            <p:blipFill>
              <a:blip r:embed="rId10" cstate="print"/>
              <a:stretch>
                <a:fillRect/>
              </a:stretch>
            </p:blipFill>
            <p:spPr>
              <a:xfrm>
                <a:off x="2909316" y="1763264"/>
                <a:ext cx="76200" cy="76200"/>
              </a:xfrm>
              <a:prstGeom prst="rect">
                <a:avLst/>
              </a:prstGeom>
            </p:spPr>
          </p:pic>
          <p:pic>
            <p:nvPicPr>
              <p:cNvPr id="79" name="object 77">
                <a:extLst>
                  <a:ext uri="{FF2B5EF4-FFF2-40B4-BE49-F238E27FC236}">
                    <a16:creationId xmlns:a16="http://schemas.microsoft.com/office/drawing/2014/main" id="{47D15E9C-49D7-4EB5-8B16-AA53A1D049CF}"/>
                  </a:ext>
                </a:extLst>
              </p:cNvPr>
              <p:cNvPicPr/>
              <p:nvPr/>
            </p:nvPicPr>
            <p:blipFill>
              <a:blip r:embed="rId11" cstate="print"/>
              <a:stretch>
                <a:fillRect/>
              </a:stretch>
            </p:blipFill>
            <p:spPr>
              <a:xfrm>
                <a:off x="1418844" y="1932444"/>
                <a:ext cx="1286255" cy="1091171"/>
              </a:xfrm>
              <a:prstGeom prst="rect">
                <a:avLst/>
              </a:prstGeom>
            </p:spPr>
          </p:pic>
          <p:pic>
            <p:nvPicPr>
              <p:cNvPr id="80" name="object 78">
                <a:extLst>
                  <a:ext uri="{FF2B5EF4-FFF2-40B4-BE49-F238E27FC236}">
                    <a16:creationId xmlns:a16="http://schemas.microsoft.com/office/drawing/2014/main" id="{7AC9029F-495C-469A-BEC5-55A5DF198742}"/>
                  </a:ext>
                </a:extLst>
              </p:cNvPr>
              <p:cNvPicPr/>
              <p:nvPr/>
            </p:nvPicPr>
            <p:blipFill>
              <a:blip r:embed="rId12" cstate="print"/>
              <a:stretch>
                <a:fillRect/>
              </a:stretch>
            </p:blipFill>
            <p:spPr>
              <a:xfrm>
                <a:off x="1455419" y="1969008"/>
                <a:ext cx="1159153" cy="964691"/>
              </a:xfrm>
              <a:prstGeom prst="rect">
                <a:avLst/>
              </a:prstGeom>
            </p:spPr>
          </p:pic>
          <p:sp>
            <p:nvSpPr>
              <p:cNvPr id="81" name="object 79">
                <a:extLst>
                  <a:ext uri="{FF2B5EF4-FFF2-40B4-BE49-F238E27FC236}">
                    <a16:creationId xmlns:a16="http://schemas.microsoft.com/office/drawing/2014/main" id="{792AC11D-474D-4134-95D4-EE8913B632C3}"/>
                  </a:ext>
                </a:extLst>
              </p:cNvPr>
              <p:cNvSpPr/>
              <p:nvPr/>
            </p:nvSpPr>
            <p:spPr>
              <a:xfrm>
                <a:off x="1450657" y="1964245"/>
                <a:ext cx="1169670" cy="974725"/>
              </a:xfrm>
              <a:custGeom>
                <a:avLst/>
                <a:gdLst/>
                <a:ahLst/>
                <a:cxnLst/>
                <a:rect l="l" t="t" r="r" b="b"/>
                <a:pathLst>
                  <a:path w="1169670" h="974725">
                    <a:moveTo>
                      <a:pt x="0" y="0"/>
                    </a:moveTo>
                    <a:lnTo>
                      <a:pt x="1169289" y="0"/>
                    </a:lnTo>
                    <a:lnTo>
                      <a:pt x="1169289" y="974216"/>
                    </a:lnTo>
                    <a:lnTo>
                      <a:pt x="0" y="974216"/>
                    </a:lnTo>
                    <a:lnTo>
                      <a:pt x="0" y="0"/>
                    </a:lnTo>
                    <a:close/>
                  </a:path>
                </a:pathLst>
              </a:custGeom>
              <a:ln w="9525">
                <a:solidFill>
                  <a:srgbClr val="7E7E7E"/>
                </a:solidFill>
              </a:ln>
            </p:spPr>
            <p:txBody>
              <a:bodyPr wrap="square" lIns="0" tIns="0" rIns="0" bIns="0" rtlCol="0"/>
              <a:lstStyle/>
              <a:p>
                <a:pPr defTabSz="822960"/>
                <a:endParaRPr sz="1620">
                  <a:solidFill>
                    <a:prstClr val="black"/>
                  </a:solidFill>
                  <a:latin typeface="Calibri"/>
                </a:endParaRPr>
              </a:p>
            </p:txBody>
          </p:sp>
        </p:grpSp>
        <p:sp>
          <p:nvSpPr>
            <p:cNvPr id="82" name="object 80">
              <a:extLst>
                <a:ext uri="{FF2B5EF4-FFF2-40B4-BE49-F238E27FC236}">
                  <a16:creationId xmlns:a16="http://schemas.microsoft.com/office/drawing/2014/main" id="{A52E3E3B-560D-47DB-8FB2-8411DF1B48C1}"/>
                </a:ext>
              </a:extLst>
            </p:cNvPr>
            <p:cNvSpPr txBox="1"/>
            <p:nvPr/>
          </p:nvSpPr>
          <p:spPr>
            <a:xfrm>
              <a:off x="1834571" y="1587738"/>
              <a:ext cx="1014984" cy="164469"/>
            </a:xfrm>
            <a:prstGeom prst="rect">
              <a:avLst/>
            </a:prstGeom>
          </p:spPr>
          <p:txBody>
            <a:bodyPr vert="horz" wrap="square" lIns="0" tIns="12002" rIns="0" bIns="0" rtlCol="0">
              <a:spAutoFit/>
            </a:bodyPr>
            <a:lstStyle/>
            <a:p>
              <a:pPr marL="11430" defTabSz="822960">
                <a:spcBef>
                  <a:spcPts val="95"/>
                </a:spcBef>
              </a:pPr>
              <a:r>
                <a:rPr sz="990" spc="-5" dirty="0">
                  <a:solidFill>
                    <a:srgbClr val="404040"/>
                  </a:solidFill>
                  <a:latin typeface="Arial"/>
                  <a:cs typeface="Arial"/>
                </a:rPr>
                <a:t>Thin-film</a:t>
              </a:r>
              <a:r>
                <a:rPr sz="990" spc="-45" dirty="0">
                  <a:solidFill>
                    <a:srgbClr val="404040"/>
                  </a:solidFill>
                  <a:latin typeface="Arial"/>
                  <a:cs typeface="Arial"/>
                </a:rPr>
                <a:t> </a:t>
              </a:r>
              <a:r>
                <a:rPr sz="990" spc="-5" dirty="0">
                  <a:solidFill>
                    <a:srgbClr val="404040"/>
                  </a:solidFill>
                  <a:latin typeface="Arial"/>
                  <a:cs typeface="Arial"/>
                </a:rPr>
                <a:t>solar</a:t>
              </a:r>
              <a:r>
                <a:rPr sz="990" spc="-23" dirty="0">
                  <a:solidFill>
                    <a:srgbClr val="404040"/>
                  </a:solidFill>
                  <a:latin typeface="Arial"/>
                  <a:cs typeface="Arial"/>
                </a:rPr>
                <a:t> </a:t>
              </a:r>
              <a:r>
                <a:rPr sz="990" dirty="0">
                  <a:solidFill>
                    <a:srgbClr val="404040"/>
                  </a:solidFill>
                  <a:latin typeface="Arial"/>
                  <a:cs typeface="Arial"/>
                </a:rPr>
                <a:t>PV</a:t>
              </a:r>
              <a:endParaRPr sz="990">
                <a:solidFill>
                  <a:prstClr val="black"/>
                </a:solidFill>
                <a:latin typeface="Arial"/>
                <a:cs typeface="Arial"/>
              </a:endParaRPr>
            </a:p>
          </p:txBody>
        </p:sp>
        <p:sp>
          <p:nvSpPr>
            <p:cNvPr id="83" name="object 81">
              <a:extLst>
                <a:ext uri="{FF2B5EF4-FFF2-40B4-BE49-F238E27FC236}">
                  <a16:creationId xmlns:a16="http://schemas.microsoft.com/office/drawing/2014/main" id="{0801C1AD-9B87-4750-97F5-D3848B77AF38}"/>
                </a:ext>
              </a:extLst>
            </p:cNvPr>
            <p:cNvSpPr txBox="1"/>
            <p:nvPr/>
          </p:nvSpPr>
          <p:spPr>
            <a:xfrm>
              <a:off x="1801263" y="2675040"/>
              <a:ext cx="947547" cy="94641"/>
            </a:xfrm>
            <a:prstGeom prst="rect">
              <a:avLst/>
            </a:prstGeom>
          </p:spPr>
          <p:txBody>
            <a:bodyPr vert="horz" wrap="square" lIns="0" tIns="11430" rIns="0" bIns="0" rtlCol="0">
              <a:spAutoFit/>
            </a:bodyPr>
            <a:lstStyle/>
            <a:p>
              <a:pPr marL="11430" defTabSz="822960">
                <a:spcBef>
                  <a:spcPts val="90"/>
                </a:spcBef>
              </a:pPr>
              <a:r>
                <a:rPr sz="540" spc="-5" dirty="0">
                  <a:solidFill>
                    <a:srgbClr val="585858"/>
                  </a:solidFill>
                  <a:latin typeface="Arial"/>
                  <a:cs typeface="Arial"/>
                </a:rPr>
                <a:t>Photo</a:t>
              </a:r>
              <a:r>
                <a:rPr sz="540" spc="-14" dirty="0">
                  <a:solidFill>
                    <a:srgbClr val="585858"/>
                  </a:solidFill>
                  <a:latin typeface="Arial"/>
                  <a:cs typeface="Arial"/>
                </a:rPr>
                <a:t> </a:t>
              </a:r>
              <a:r>
                <a:rPr sz="540" dirty="0">
                  <a:solidFill>
                    <a:srgbClr val="585858"/>
                  </a:solidFill>
                  <a:latin typeface="Arial"/>
                  <a:cs typeface="Arial"/>
                </a:rPr>
                <a:t>credit:</a:t>
              </a:r>
              <a:r>
                <a:rPr sz="540" spc="99" dirty="0">
                  <a:solidFill>
                    <a:srgbClr val="585858"/>
                  </a:solidFill>
                  <a:latin typeface="Arial"/>
                  <a:cs typeface="Arial"/>
                </a:rPr>
                <a:t> </a:t>
              </a:r>
              <a:r>
                <a:rPr sz="540" dirty="0">
                  <a:solidFill>
                    <a:srgbClr val="585858"/>
                  </a:solidFill>
                  <a:latin typeface="Arial"/>
                  <a:cs typeface="Arial"/>
                </a:rPr>
                <a:t>Testbourne,</a:t>
              </a:r>
              <a:r>
                <a:rPr sz="540" spc="-32" dirty="0">
                  <a:solidFill>
                    <a:srgbClr val="585858"/>
                  </a:solidFill>
                  <a:latin typeface="Arial"/>
                  <a:cs typeface="Arial"/>
                </a:rPr>
                <a:t> </a:t>
              </a:r>
              <a:r>
                <a:rPr sz="540" dirty="0">
                  <a:solidFill>
                    <a:srgbClr val="585858"/>
                  </a:solidFill>
                  <a:latin typeface="Arial"/>
                  <a:cs typeface="Arial"/>
                </a:rPr>
                <a:t>Ltd.</a:t>
              </a:r>
              <a:endParaRPr sz="540">
                <a:solidFill>
                  <a:prstClr val="black"/>
                </a:solidFill>
                <a:latin typeface="Arial"/>
                <a:cs typeface="Arial"/>
              </a:endParaRPr>
            </a:p>
          </p:txBody>
        </p:sp>
        <p:sp>
          <p:nvSpPr>
            <p:cNvPr id="84" name="object 82">
              <a:extLst>
                <a:ext uri="{FF2B5EF4-FFF2-40B4-BE49-F238E27FC236}">
                  <a16:creationId xmlns:a16="http://schemas.microsoft.com/office/drawing/2014/main" id="{3B436FAA-F7F1-41DC-B483-736DBF78F850}"/>
                </a:ext>
              </a:extLst>
            </p:cNvPr>
            <p:cNvSpPr/>
            <p:nvPr/>
          </p:nvSpPr>
          <p:spPr>
            <a:xfrm>
              <a:off x="1030528" y="1241297"/>
              <a:ext cx="445770" cy="462344"/>
            </a:xfrm>
            <a:custGeom>
              <a:avLst/>
              <a:gdLst/>
              <a:ahLst/>
              <a:cxnLst/>
              <a:rect l="l" t="t" r="r" b="b"/>
              <a:pathLst>
                <a:path w="495300" h="513714">
                  <a:moveTo>
                    <a:pt x="0" y="0"/>
                  </a:moveTo>
                  <a:lnTo>
                    <a:pt x="495300" y="0"/>
                  </a:lnTo>
                  <a:lnTo>
                    <a:pt x="495300" y="513588"/>
                  </a:lnTo>
                  <a:lnTo>
                    <a:pt x="0" y="513588"/>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sp>
          <p:nvSpPr>
            <p:cNvPr id="85" name="object 83">
              <a:extLst>
                <a:ext uri="{FF2B5EF4-FFF2-40B4-BE49-F238E27FC236}">
                  <a16:creationId xmlns:a16="http://schemas.microsoft.com/office/drawing/2014/main" id="{62BC608A-8FF4-41AC-B209-AFB3F68CAAA4}"/>
                </a:ext>
              </a:extLst>
            </p:cNvPr>
            <p:cNvSpPr txBox="1"/>
            <p:nvPr/>
          </p:nvSpPr>
          <p:spPr>
            <a:xfrm>
              <a:off x="1064767" y="1233386"/>
              <a:ext cx="312039" cy="458780"/>
            </a:xfrm>
            <a:prstGeom prst="rect">
              <a:avLst/>
            </a:prstGeom>
          </p:spPr>
          <p:txBody>
            <a:bodyPr vert="horz" wrap="square" lIns="0" tIns="15431" rIns="0" bIns="0" rtlCol="0">
              <a:spAutoFit/>
            </a:bodyPr>
            <a:lstStyle/>
            <a:p>
              <a:pPr marL="11430" defTabSz="822960">
                <a:lnSpc>
                  <a:spcPts val="850"/>
                </a:lnSpc>
                <a:spcBef>
                  <a:spcPts val="122"/>
                </a:spcBef>
              </a:pPr>
              <a:r>
                <a:rPr sz="810" spc="14" dirty="0">
                  <a:solidFill>
                    <a:prstClr val="black"/>
                  </a:solidFill>
                  <a:latin typeface="Century Gothic"/>
                  <a:cs typeface="Century Gothic"/>
                </a:rPr>
                <a:t>49</a:t>
              </a:r>
              <a:endParaRPr sz="810">
                <a:solidFill>
                  <a:prstClr val="black"/>
                </a:solidFill>
                <a:latin typeface="Century Gothic"/>
                <a:cs typeface="Century Gothic"/>
              </a:endParaRPr>
            </a:p>
            <a:p>
              <a:pPr marL="80010" defTabSz="822960">
                <a:lnSpc>
                  <a:spcPts val="1823"/>
                </a:lnSpc>
              </a:pPr>
              <a:r>
                <a:rPr sz="1620" b="1" spc="41" dirty="0">
                  <a:solidFill>
                    <a:prstClr val="black"/>
                  </a:solidFill>
                  <a:latin typeface="Arial"/>
                  <a:cs typeface="Arial"/>
                </a:rPr>
                <a:t>In</a:t>
              </a:r>
              <a:endParaRPr sz="1620">
                <a:solidFill>
                  <a:prstClr val="black"/>
                </a:solidFill>
                <a:latin typeface="Arial"/>
                <a:cs typeface="Arial"/>
              </a:endParaRPr>
            </a:p>
            <a:p>
              <a:pPr marL="64008" defTabSz="822960">
                <a:spcBef>
                  <a:spcPts val="27"/>
                </a:spcBef>
              </a:pPr>
              <a:r>
                <a:rPr sz="630" spc="-18" dirty="0">
                  <a:solidFill>
                    <a:prstClr val="black"/>
                  </a:solidFill>
                  <a:latin typeface="Arial"/>
                  <a:cs typeface="Arial"/>
                </a:rPr>
                <a:t>I</a:t>
              </a:r>
              <a:r>
                <a:rPr sz="630" spc="-9" dirty="0">
                  <a:solidFill>
                    <a:prstClr val="black"/>
                  </a:solidFill>
                  <a:latin typeface="Arial"/>
                  <a:cs typeface="Arial"/>
                </a:rPr>
                <a:t>nd</a:t>
              </a:r>
              <a:r>
                <a:rPr sz="630" spc="-5" dirty="0">
                  <a:solidFill>
                    <a:prstClr val="black"/>
                  </a:solidFill>
                  <a:latin typeface="Arial"/>
                  <a:cs typeface="Arial"/>
                </a:rPr>
                <a:t>i</a:t>
              </a:r>
              <a:r>
                <a:rPr sz="630" spc="-9" dirty="0">
                  <a:solidFill>
                    <a:prstClr val="black"/>
                  </a:solidFill>
                  <a:latin typeface="Arial"/>
                  <a:cs typeface="Arial"/>
                </a:rPr>
                <a:t>um</a:t>
              </a:r>
              <a:endParaRPr sz="630">
                <a:solidFill>
                  <a:prstClr val="black"/>
                </a:solidFill>
                <a:latin typeface="Arial"/>
                <a:cs typeface="Arial"/>
              </a:endParaRPr>
            </a:p>
          </p:txBody>
        </p:sp>
        <p:grpSp>
          <p:nvGrpSpPr>
            <p:cNvPr id="86" name="object 84">
              <a:extLst>
                <a:ext uri="{FF2B5EF4-FFF2-40B4-BE49-F238E27FC236}">
                  <a16:creationId xmlns:a16="http://schemas.microsoft.com/office/drawing/2014/main" id="{563EAFC9-5412-4B10-8E38-39E2BEE37D28}"/>
                </a:ext>
              </a:extLst>
            </p:cNvPr>
            <p:cNvGrpSpPr/>
            <p:nvPr/>
          </p:nvGrpSpPr>
          <p:grpSpPr>
            <a:xfrm>
              <a:off x="1024813" y="1514018"/>
              <a:ext cx="836676" cy="716661"/>
              <a:chOff x="630681" y="1682242"/>
              <a:chExt cx="929640" cy="796290"/>
            </a:xfrm>
          </p:grpSpPr>
          <p:sp>
            <p:nvSpPr>
              <p:cNvPr id="87" name="object 85">
                <a:extLst>
                  <a:ext uri="{FF2B5EF4-FFF2-40B4-BE49-F238E27FC236}">
                    <a16:creationId xmlns:a16="http://schemas.microsoft.com/office/drawing/2014/main" id="{BD4981F5-9684-460D-B5B5-0069CFF3E4E8}"/>
                  </a:ext>
                </a:extLst>
              </p:cNvPr>
              <p:cNvSpPr/>
              <p:nvPr/>
            </p:nvSpPr>
            <p:spPr>
              <a:xfrm>
                <a:off x="1150619" y="1688592"/>
                <a:ext cx="371475" cy="751840"/>
              </a:xfrm>
              <a:custGeom>
                <a:avLst/>
                <a:gdLst/>
                <a:ahLst/>
                <a:cxnLst/>
                <a:rect l="l" t="t" r="r" b="b"/>
                <a:pathLst>
                  <a:path w="371475" h="751839">
                    <a:moveTo>
                      <a:pt x="0" y="0"/>
                    </a:moveTo>
                    <a:lnTo>
                      <a:pt x="185661" y="0"/>
                    </a:lnTo>
                    <a:lnTo>
                      <a:pt x="185661" y="751408"/>
                    </a:lnTo>
                    <a:lnTo>
                      <a:pt x="371309" y="751408"/>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88" name="object 86">
                <a:extLst>
                  <a:ext uri="{FF2B5EF4-FFF2-40B4-BE49-F238E27FC236}">
                    <a16:creationId xmlns:a16="http://schemas.microsoft.com/office/drawing/2014/main" id="{838CB738-832B-4491-BAD4-CED3062D3FF5}"/>
                  </a:ext>
                </a:extLst>
              </p:cNvPr>
              <p:cNvPicPr/>
              <p:nvPr/>
            </p:nvPicPr>
            <p:blipFill>
              <a:blip r:embed="rId6" cstate="print"/>
              <a:stretch>
                <a:fillRect/>
              </a:stretch>
            </p:blipFill>
            <p:spPr>
              <a:xfrm>
                <a:off x="1483833" y="2401900"/>
                <a:ext cx="76200" cy="76200"/>
              </a:xfrm>
              <a:prstGeom prst="rect">
                <a:avLst/>
              </a:prstGeom>
            </p:spPr>
          </p:pic>
          <p:sp>
            <p:nvSpPr>
              <p:cNvPr id="89" name="object 87">
                <a:extLst>
                  <a:ext uri="{FF2B5EF4-FFF2-40B4-BE49-F238E27FC236}">
                    <a16:creationId xmlns:a16="http://schemas.microsoft.com/office/drawing/2014/main" id="{233B6623-FF79-4BA8-8FEF-B052E6F401FC}"/>
                  </a:ext>
                </a:extLst>
              </p:cNvPr>
              <p:cNvSpPr/>
              <p:nvPr/>
            </p:nvSpPr>
            <p:spPr>
              <a:xfrm>
                <a:off x="637031" y="1937004"/>
                <a:ext cx="495300" cy="513715"/>
              </a:xfrm>
              <a:custGeom>
                <a:avLst/>
                <a:gdLst/>
                <a:ahLst/>
                <a:cxnLst/>
                <a:rect l="l" t="t" r="r" b="b"/>
                <a:pathLst>
                  <a:path w="495300" h="513714">
                    <a:moveTo>
                      <a:pt x="0" y="0"/>
                    </a:moveTo>
                    <a:lnTo>
                      <a:pt x="495300" y="0"/>
                    </a:lnTo>
                    <a:lnTo>
                      <a:pt x="495300" y="513588"/>
                    </a:lnTo>
                    <a:lnTo>
                      <a:pt x="0" y="513588"/>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grpSp>
        <p:sp>
          <p:nvSpPr>
            <p:cNvPr id="90" name="object 88">
              <a:extLst>
                <a:ext uri="{FF2B5EF4-FFF2-40B4-BE49-F238E27FC236}">
                  <a16:creationId xmlns:a16="http://schemas.microsoft.com/office/drawing/2014/main" id="{017E00FD-A93B-4562-81A1-9575210AA035}"/>
                </a:ext>
              </a:extLst>
            </p:cNvPr>
            <p:cNvSpPr txBox="1"/>
            <p:nvPr/>
          </p:nvSpPr>
          <p:spPr>
            <a:xfrm>
              <a:off x="1064767" y="1734637"/>
              <a:ext cx="332613" cy="471604"/>
            </a:xfrm>
            <a:prstGeom prst="rect">
              <a:avLst/>
            </a:prstGeom>
          </p:spPr>
          <p:txBody>
            <a:bodyPr vert="horz" wrap="square" lIns="0" tIns="15431" rIns="0" bIns="0" rtlCol="0">
              <a:spAutoFit/>
            </a:bodyPr>
            <a:lstStyle/>
            <a:p>
              <a:pPr marL="11430" defTabSz="822960">
                <a:lnSpc>
                  <a:spcPts val="914"/>
                </a:lnSpc>
                <a:spcBef>
                  <a:spcPts val="122"/>
                </a:spcBef>
              </a:pPr>
              <a:r>
                <a:rPr sz="810" spc="14" dirty="0">
                  <a:solidFill>
                    <a:prstClr val="black"/>
                  </a:solidFill>
                  <a:latin typeface="Century Gothic"/>
                  <a:cs typeface="Century Gothic"/>
                </a:rPr>
                <a:t>31</a:t>
              </a:r>
              <a:endParaRPr sz="810">
                <a:solidFill>
                  <a:prstClr val="black"/>
                </a:solidFill>
                <a:latin typeface="Century Gothic"/>
                <a:cs typeface="Century Gothic"/>
              </a:endParaRPr>
            </a:p>
            <a:p>
              <a:pPr marL="34862" defTabSz="822960">
                <a:lnSpc>
                  <a:spcPts val="1886"/>
                </a:lnSpc>
              </a:pPr>
              <a:r>
                <a:rPr sz="1620" b="1" spc="86" dirty="0">
                  <a:solidFill>
                    <a:prstClr val="black"/>
                  </a:solidFill>
                  <a:latin typeface="Arial"/>
                  <a:cs typeface="Arial"/>
                </a:rPr>
                <a:t>G</a:t>
              </a:r>
              <a:r>
                <a:rPr sz="1620" b="1" dirty="0">
                  <a:solidFill>
                    <a:prstClr val="black"/>
                  </a:solidFill>
                  <a:latin typeface="Arial"/>
                  <a:cs typeface="Arial"/>
                </a:rPr>
                <a:t>a</a:t>
              </a:r>
              <a:endParaRPr sz="1620">
                <a:solidFill>
                  <a:prstClr val="black"/>
                </a:solidFill>
                <a:latin typeface="Arial"/>
                <a:cs typeface="Arial"/>
              </a:endParaRPr>
            </a:p>
            <a:p>
              <a:pPr marL="47435" defTabSz="822960">
                <a:spcBef>
                  <a:spcPts val="27"/>
                </a:spcBef>
              </a:pPr>
              <a:r>
                <a:rPr sz="630" spc="-5" dirty="0">
                  <a:solidFill>
                    <a:prstClr val="black"/>
                  </a:solidFill>
                  <a:latin typeface="Arial"/>
                  <a:cs typeface="Arial"/>
                </a:rPr>
                <a:t>Gallium</a:t>
              </a:r>
              <a:endParaRPr sz="630">
                <a:solidFill>
                  <a:prstClr val="black"/>
                </a:solidFill>
                <a:latin typeface="Arial"/>
                <a:cs typeface="Arial"/>
              </a:endParaRPr>
            </a:p>
          </p:txBody>
        </p:sp>
        <p:grpSp>
          <p:nvGrpSpPr>
            <p:cNvPr id="91" name="object 89">
              <a:extLst>
                <a:ext uri="{FF2B5EF4-FFF2-40B4-BE49-F238E27FC236}">
                  <a16:creationId xmlns:a16="http://schemas.microsoft.com/office/drawing/2014/main" id="{CA177907-CD25-4142-9320-5744C2E42644}"/>
                </a:ext>
              </a:extLst>
            </p:cNvPr>
            <p:cNvGrpSpPr/>
            <p:nvPr/>
          </p:nvGrpSpPr>
          <p:grpSpPr>
            <a:xfrm>
              <a:off x="1001724" y="2032483"/>
              <a:ext cx="859536" cy="752094"/>
              <a:chOff x="605027" y="2258314"/>
              <a:chExt cx="955040" cy="835660"/>
            </a:xfrm>
          </p:grpSpPr>
          <p:sp>
            <p:nvSpPr>
              <p:cNvPr id="92" name="object 90">
                <a:extLst>
                  <a:ext uri="{FF2B5EF4-FFF2-40B4-BE49-F238E27FC236}">
                    <a16:creationId xmlns:a16="http://schemas.microsoft.com/office/drawing/2014/main" id="{CB0FD86A-FAF3-4711-A9FB-D7B2900BA30D}"/>
                  </a:ext>
                </a:extLst>
              </p:cNvPr>
              <p:cNvSpPr/>
              <p:nvPr/>
            </p:nvSpPr>
            <p:spPr>
              <a:xfrm>
                <a:off x="1150619" y="2264664"/>
                <a:ext cx="371475" cy="175895"/>
              </a:xfrm>
              <a:custGeom>
                <a:avLst/>
                <a:gdLst/>
                <a:ahLst/>
                <a:cxnLst/>
                <a:rect l="l" t="t" r="r" b="b"/>
                <a:pathLst>
                  <a:path w="371475" h="175894">
                    <a:moveTo>
                      <a:pt x="0" y="0"/>
                    </a:moveTo>
                    <a:lnTo>
                      <a:pt x="185661" y="0"/>
                    </a:lnTo>
                    <a:lnTo>
                      <a:pt x="185661" y="175844"/>
                    </a:lnTo>
                    <a:lnTo>
                      <a:pt x="371309" y="175844"/>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93" name="object 91">
                <a:extLst>
                  <a:ext uri="{FF2B5EF4-FFF2-40B4-BE49-F238E27FC236}">
                    <a16:creationId xmlns:a16="http://schemas.microsoft.com/office/drawing/2014/main" id="{7253EC08-6EAE-4072-9001-54FB74368716}"/>
                  </a:ext>
                </a:extLst>
              </p:cNvPr>
              <p:cNvPicPr/>
              <p:nvPr/>
            </p:nvPicPr>
            <p:blipFill>
              <a:blip r:embed="rId13" cstate="print"/>
              <a:stretch>
                <a:fillRect/>
              </a:stretch>
            </p:blipFill>
            <p:spPr>
              <a:xfrm>
                <a:off x="1483833" y="2402408"/>
                <a:ext cx="76200" cy="76200"/>
              </a:xfrm>
              <a:prstGeom prst="rect">
                <a:avLst/>
              </a:prstGeom>
            </p:spPr>
          </p:pic>
          <p:pic>
            <p:nvPicPr>
              <p:cNvPr id="94" name="object 92">
                <a:extLst>
                  <a:ext uri="{FF2B5EF4-FFF2-40B4-BE49-F238E27FC236}">
                    <a16:creationId xmlns:a16="http://schemas.microsoft.com/office/drawing/2014/main" id="{1C0861D8-FD17-42EC-85DF-D50CB9D49171}"/>
                  </a:ext>
                </a:extLst>
              </p:cNvPr>
              <p:cNvPicPr/>
              <p:nvPr/>
            </p:nvPicPr>
            <p:blipFill>
              <a:blip r:embed="rId14" cstate="print"/>
              <a:stretch>
                <a:fillRect/>
              </a:stretch>
            </p:blipFill>
            <p:spPr>
              <a:xfrm>
                <a:off x="605027" y="2461260"/>
                <a:ext cx="614171" cy="632459"/>
              </a:xfrm>
              <a:prstGeom prst="rect">
                <a:avLst/>
              </a:prstGeom>
            </p:spPr>
          </p:pic>
          <p:sp>
            <p:nvSpPr>
              <p:cNvPr id="95" name="object 93">
                <a:extLst>
                  <a:ext uri="{FF2B5EF4-FFF2-40B4-BE49-F238E27FC236}">
                    <a16:creationId xmlns:a16="http://schemas.microsoft.com/office/drawing/2014/main" id="{942C9B84-BB03-4D47-9C1C-1A84E82263E6}"/>
                  </a:ext>
                </a:extLst>
              </p:cNvPr>
              <p:cNvSpPr/>
              <p:nvPr/>
            </p:nvSpPr>
            <p:spPr>
              <a:xfrm>
                <a:off x="637031" y="2493264"/>
                <a:ext cx="495300" cy="513715"/>
              </a:xfrm>
              <a:custGeom>
                <a:avLst/>
                <a:gdLst/>
                <a:ahLst/>
                <a:cxnLst/>
                <a:rect l="l" t="t" r="r" b="b"/>
                <a:pathLst>
                  <a:path w="495300" h="513714">
                    <a:moveTo>
                      <a:pt x="495300" y="0"/>
                    </a:moveTo>
                    <a:lnTo>
                      <a:pt x="0" y="0"/>
                    </a:lnTo>
                    <a:lnTo>
                      <a:pt x="0" y="513588"/>
                    </a:lnTo>
                    <a:lnTo>
                      <a:pt x="495300" y="513588"/>
                    </a:lnTo>
                    <a:lnTo>
                      <a:pt x="495300" y="0"/>
                    </a:lnTo>
                    <a:close/>
                  </a:path>
                </a:pathLst>
              </a:custGeom>
              <a:solidFill>
                <a:srgbClr val="FFFFFF"/>
              </a:solidFill>
            </p:spPr>
            <p:txBody>
              <a:bodyPr wrap="square" lIns="0" tIns="0" rIns="0" bIns="0" rtlCol="0"/>
              <a:lstStyle/>
              <a:p>
                <a:pPr defTabSz="822960"/>
                <a:endParaRPr sz="1620">
                  <a:solidFill>
                    <a:prstClr val="black"/>
                  </a:solidFill>
                  <a:latin typeface="Calibri"/>
                </a:endParaRPr>
              </a:p>
            </p:txBody>
          </p:sp>
          <p:sp>
            <p:nvSpPr>
              <p:cNvPr id="96" name="object 94">
                <a:extLst>
                  <a:ext uri="{FF2B5EF4-FFF2-40B4-BE49-F238E27FC236}">
                    <a16:creationId xmlns:a16="http://schemas.microsoft.com/office/drawing/2014/main" id="{968F207E-8AA7-4190-9057-2889DD2DF423}"/>
                  </a:ext>
                </a:extLst>
              </p:cNvPr>
              <p:cNvSpPr/>
              <p:nvPr/>
            </p:nvSpPr>
            <p:spPr>
              <a:xfrm>
                <a:off x="637031" y="2493264"/>
                <a:ext cx="495300" cy="513715"/>
              </a:xfrm>
              <a:custGeom>
                <a:avLst/>
                <a:gdLst/>
                <a:ahLst/>
                <a:cxnLst/>
                <a:rect l="l" t="t" r="r" b="b"/>
                <a:pathLst>
                  <a:path w="495300" h="513714">
                    <a:moveTo>
                      <a:pt x="0" y="0"/>
                    </a:moveTo>
                    <a:lnTo>
                      <a:pt x="495300" y="0"/>
                    </a:lnTo>
                    <a:lnTo>
                      <a:pt x="495300" y="513588"/>
                    </a:lnTo>
                    <a:lnTo>
                      <a:pt x="0" y="513588"/>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grpSp>
        <p:sp>
          <p:nvSpPr>
            <p:cNvPr id="97" name="object 95">
              <a:extLst>
                <a:ext uri="{FF2B5EF4-FFF2-40B4-BE49-F238E27FC236}">
                  <a16:creationId xmlns:a16="http://schemas.microsoft.com/office/drawing/2014/main" id="{029C7D9A-5FB7-4FE4-B850-FC7BEE08DA48}"/>
                </a:ext>
              </a:extLst>
            </p:cNvPr>
            <p:cNvSpPr txBox="1"/>
            <p:nvPr/>
          </p:nvSpPr>
          <p:spPr>
            <a:xfrm>
              <a:off x="1064767" y="2235888"/>
              <a:ext cx="331470" cy="542906"/>
            </a:xfrm>
            <a:prstGeom prst="rect">
              <a:avLst/>
            </a:prstGeom>
          </p:spPr>
          <p:txBody>
            <a:bodyPr vert="horz" wrap="square" lIns="0" tIns="15431" rIns="0" bIns="0" rtlCol="0">
              <a:spAutoFit/>
            </a:bodyPr>
            <a:lstStyle/>
            <a:p>
              <a:pPr marL="11430" defTabSz="822960">
                <a:lnSpc>
                  <a:spcPts val="841"/>
                </a:lnSpc>
                <a:spcBef>
                  <a:spcPts val="122"/>
                </a:spcBef>
              </a:pPr>
              <a:r>
                <a:rPr sz="810" spc="14" dirty="0">
                  <a:solidFill>
                    <a:prstClr val="black"/>
                  </a:solidFill>
                  <a:latin typeface="Century Gothic"/>
                  <a:cs typeface="Century Gothic"/>
                </a:rPr>
                <a:t>34</a:t>
              </a:r>
              <a:endParaRPr sz="810">
                <a:solidFill>
                  <a:prstClr val="black"/>
                </a:solidFill>
                <a:latin typeface="Century Gothic"/>
                <a:cs typeface="Century Gothic"/>
              </a:endParaRPr>
            </a:p>
            <a:p>
              <a:pPr marL="45720" defTabSz="822960">
                <a:lnSpc>
                  <a:spcPts val="1813"/>
                </a:lnSpc>
              </a:pPr>
              <a:r>
                <a:rPr sz="1620" b="1" spc="86" dirty="0">
                  <a:solidFill>
                    <a:prstClr val="black"/>
                  </a:solidFill>
                  <a:latin typeface="Arial"/>
                  <a:cs typeface="Arial"/>
                </a:rPr>
                <a:t>Se</a:t>
              </a:r>
              <a:endParaRPr sz="1620">
                <a:solidFill>
                  <a:prstClr val="black"/>
                </a:solidFill>
                <a:latin typeface="Arial"/>
                <a:cs typeface="Arial"/>
              </a:endParaRPr>
            </a:p>
            <a:p>
              <a:pPr marL="148590" marR="8573" indent="-98870" defTabSz="822960">
                <a:spcBef>
                  <a:spcPts val="27"/>
                </a:spcBef>
              </a:pPr>
              <a:r>
                <a:rPr sz="630" spc="-5" dirty="0">
                  <a:solidFill>
                    <a:prstClr val="black"/>
                  </a:solidFill>
                  <a:latin typeface="Arial"/>
                  <a:cs typeface="Arial"/>
                </a:rPr>
                <a:t>S</a:t>
              </a:r>
              <a:r>
                <a:rPr sz="630" spc="-9" dirty="0">
                  <a:solidFill>
                    <a:prstClr val="black"/>
                  </a:solidFill>
                  <a:latin typeface="Arial"/>
                  <a:cs typeface="Arial"/>
                </a:rPr>
                <a:t>e</a:t>
              </a:r>
              <a:r>
                <a:rPr sz="630" spc="-5" dirty="0">
                  <a:solidFill>
                    <a:prstClr val="black"/>
                  </a:solidFill>
                  <a:latin typeface="Arial"/>
                  <a:cs typeface="Arial"/>
                </a:rPr>
                <a:t>l</a:t>
              </a:r>
              <a:r>
                <a:rPr sz="630" spc="-9" dirty="0">
                  <a:solidFill>
                    <a:prstClr val="black"/>
                  </a:solidFill>
                  <a:latin typeface="Arial"/>
                  <a:cs typeface="Arial"/>
                </a:rPr>
                <a:t>en</a:t>
              </a:r>
              <a:r>
                <a:rPr sz="630" spc="-5" dirty="0">
                  <a:solidFill>
                    <a:prstClr val="black"/>
                  </a:solidFill>
                  <a:latin typeface="Arial"/>
                  <a:cs typeface="Arial"/>
                </a:rPr>
                <a:t>iu  m</a:t>
              </a:r>
              <a:endParaRPr sz="630">
                <a:solidFill>
                  <a:prstClr val="black"/>
                </a:solidFill>
                <a:latin typeface="Arial"/>
                <a:cs typeface="Arial"/>
              </a:endParaRPr>
            </a:p>
          </p:txBody>
        </p:sp>
        <p:sp>
          <p:nvSpPr>
            <p:cNvPr id="98" name="object 97">
              <a:extLst>
                <a:ext uri="{FF2B5EF4-FFF2-40B4-BE49-F238E27FC236}">
                  <a16:creationId xmlns:a16="http://schemas.microsoft.com/office/drawing/2014/main" id="{614AC09E-8FE8-4048-872A-6EC71826D8B1}"/>
                </a:ext>
              </a:extLst>
            </p:cNvPr>
            <p:cNvSpPr/>
            <p:nvPr/>
          </p:nvSpPr>
          <p:spPr>
            <a:xfrm>
              <a:off x="1492758" y="2195928"/>
              <a:ext cx="334328" cy="372618"/>
            </a:xfrm>
            <a:custGeom>
              <a:avLst/>
              <a:gdLst/>
              <a:ahLst/>
              <a:cxnLst/>
              <a:rect l="l" t="t" r="r" b="b"/>
              <a:pathLst>
                <a:path w="371475" h="414019">
                  <a:moveTo>
                    <a:pt x="0" y="413588"/>
                  </a:moveTo>
                  <a:lnTo>
                    <a:pt x="185661" y="413588"/>
                  </a:lnTo>
                  <a:lnTo>
                    <a:pt x="185661" y="0"/>
                  </a:lnTo>
                  <a:lnTo>
                    <a:pt x="371309" y="0"/>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99" name="object 98">
              <a:extLst>
                <a:ext uri="{FF2B5EF4-FFF2-40B4-BE49-F238E27FC236}">
                  <a16:creationId xmlns:a16="http://schemas.microsoft.com/office/drawing/2014/main" id="{8A43B16E-C84B-457C-9AD2-4839213F1DC8}"/>
                </a:ext>
              </a:extLst>
            </p:cNvPr>
            <p:cNvPicPr/>
            <p:nvPr/>
          </p:nvPicPr>
          <p:blipFill>
            <a:blip r:embed="rId9" cstate="print"/>
            <a:stretch>
              <a:fillRect/>
            </a:stretch>
          </p:blipFill>
          <p:spPr>
            <a:xfrm>
              <a:off x="1792649" y="2161638"/>
              <a:ext cx="68580" cy="68580"/>
            </a:xfrm>
            <a:prstGeom prst="rect">
              <a:avLst/>
            </a:prstGeom>
          </p:spPr>
        </p:pic>
        <p:sp>
          <p:nvSpPr>
            <p:cNvPr id="100" name="object 100">
              <a:extLst>
                <a:ext uri="{FF2B5EF4-FFF2-40B4-BE49-F238E27FC236}">
                  <a16:creationId xmlns:a16="http://schemas.microsoft.com/office/drawing/2014/main" id="{B2418D16-0B59-4228-BF35-B0A41F9B3BDF}"/>
                </a:ext>
              </a:extLst>
            </p:cNvPr>
            <p:cNvSpPr txBox="1"/>
            <p:nvPr/>
          </p:nvSpPr>
          <p:spPr>
            <a:xfrm>
              <a:off x="6296231" y="2897482"/>
              <a:ext cx="1464183" cy="260841"/>
            </a:xfrm>
            <a:prstGeom prst="rect">
              <a:avLst/>
            </a:prstGeom>
          </p:spPr>
          <p:txBody>
            <a:bodyPr vert="horz" wrap="square" lIns="0" tIns="11430" rIns="0" bIns="0" rtlCol="0">
              <a:spAutoFit/>
            </a:bodyPr>
            <a:lstStyle/>
            <a:p>
              <a:pPr marL="11430" defTabSz="822960">
                <a:spcBef>
                  <a:spcPts val="90"/>
                </a:spcBef>
              </a:pPr>
              <a:r>
                <a:rPr sz="1620" b="1" spc="-9" dirty="0">
                  <a:solidFill>
                    <a:srgbClr val="1D4899"/>
                  </a:solidFill>
                  <a:latin typeface="Arial"/>
                  <a:cs typeface="Arial"/>
                </a:rPr>
                <a:t>Transportation</a:t>
              </a:r>
              <a:endParaRPr sz="1620">
                <a:solidFill>
                  <a:prstClr val="black"/>
                </a:solidFill>
                <a:latin typeface="Arial"/>
                <a:cs typeface="Arial"/>
              </a:endParaRPr>
            </a:p>
          </p:txBody>
        </p:sp>
        <p:sp>
          <p:nvSpPr>
            <p:cNvPr id="101" name="object 101">
              <a:extLst>
                <a:ext uri="{FF2B5EF4-FFF2-40B4-BE49-F238E27FC236}">
                  <a16:creationId xmlns:a16="http://schemas.microsoft.com/office/drawing/2014/main" id="{F003B250-B758-42A2-BC88-695510DF2B94}"/>
                </a:ext>
              </a:extLst>
            </p:cNvPr>
            <p:cNvSpPr/>
            <p:nvPr/>
          </p:nvSpPr>
          <p:spPr>
            <a:xfrm>
              <a:off x="5058918" y="3747210"/>
              <a:ext cx="493776" cy="493776"/>
            </a:xfrm>
            <a:custGeom>
              <a:avLst/>
              <a:gdLst/>
              <a:ahLst/>
              <a:cxnLst/>
              <a:rect l="l" t="t" r="r" b="b"/>
              <a:pathLst>
                <a:path w="548639" h="548639">
                  <a:moveTo>
                    <a:pt x="0" y="0"/>
                  </a:moveTo>
                  <a:lnTo>
                    <a:pt x="548639" y="0"/>
                  </a:lnTo>
                  <a:lnTo>
                    <a:pt x="548639" y="548639"/>
                  </a:lnTo>
                  <a:lnTo>
                    <a:pt x="0" y="548639"/>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sp>
          <p:nvSpPr>
            <p:cNvPr id="102" name="object 102">
              <a:extLst>
                <a:ext uri="{FF2B5EF4-FFF2-40B4-BE49-F238E27FC236}">
                  <a16:creationId xmlns:a16="http://schemas.microsoft.com/office/drawing/2014/main" id="{8EA59BE3-51AD-4D22-9899-66C1EDFC63A6}"/>
                </a:ext>
              </a:extLst>
            </p:cNvPr>
            <p:cNvSpPr/>
            <p:nvPr/>
          </p:nvSpPr>
          <p:spPr>
            <a:xfrm>
              <a:off x="5606186" y="3747210"/>
              <a:ext cx="493776" cy="493776"/>
            </a:xfrm>
            <a:custGeom>
              <a:avLst/>
              <a:gdLst/>
              <a:ahLst/>
              <a:cxnLst/>
              <a:rect l="l" t="t" r="r" b="b"/>
              <a:pathLst>
                <a:path w="548639" h="548639">
                  <a:moveTo>
                    <a:pt x="0" y="0"/>
                  </a:moveTo>
                  <a:lnTo>
                    <a:pt x="548639" y="0"/>
                  </a:lnTo>
                  <a:lnTo>
                    <a:pt x="548639" y="548639"/>
                  </a:lnTo>
                  <a:lnTo>
                    <a:pt x="0" y="548639"/>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sp>
          <p:nvSpPr>
            <p:cNvPr id="103" name="object 103">
              <a:extLst>
                <a:ext uri="{FF2B5EF4-FFF2-40B4-BE49-F238E27FC236}">
                  <a16:creationId xmlns:a16="http://schemas.microsoft.com/office/drawing/2014/main" id="{44237CB5-ECB6-414D-942A-FF453FD512BC}"/>
                </a:ext>
              </a:extLst>
            </p:cNvPr>
            <p:cNvSpPr txBox="1"/>
            <p:nvPr/>
          </p:nvSpPr>
          <p:spPr>
            <a:xfrm>
              <a:off x="5064633" y="3734696"/>
              <a:ext cx="1029843" cy="483145"/>
            </a:xfrm>
            <a:prstGeom prst="rect">
              <a:avLst/>
            </a:prstGeom>
          </p:spPr>
          <p:txBody>
            <a:bodyPr vert="horz" wrap="square" lIns="0" tIns="13144" rIns="0" bIns="0" rtlCol="0">
              <a:spAutoFit/>
            </a:bodyPr>
            <a:lstStyle/>
            <a:p>
              <a:pPr marL="41148" defTabSz="822960">
                <a:lnSpc>
                  <a:spcPts val="954"/>
                </a:lnSpc>
                <a:spcBef>
                  <a:spcPts val="103"/>
                </a:spcBef>
                <a:tabLst>
                  <a:tab pos="568071" algn="l"/>
                </a:tabLst>
              </a:pPr>
              <a:r>
                <a:rPr sz="1418" spc="6" baseline="5291" dirty="0">
                  <a:solidFill>
                    <a:prstClr val="black"/>
                  </a:solidFill>
                  <a:latin typeface="Century Gothic"/>
                  <a:cs typeface="Century Gothic"/>
                </a:rPr>
                <a:t>27	</a:t>
              </a:r>
              <a:r>
                <a:rPr sz="945" spc="5" dirty="0">
                  <a:solidFill>
                    <a:prstClr val="black"/>
                  </a:solidFill>
                  <a:latin typeface="Century Gothic"/>
                  <a:cs typeface="Century Gothic"/>
                </a:rPr>
                <a:t>28</a:t>
              </a:r>
              <a:endParaRPr sz="945">
                <a:solidFill>
                  <a:prstClr val="black"/>
                </a:solidFill>
                <a:latin typeface="Century Gothic"/>
                <a:cs typeface="Century Gothic"/>
              </a:endParaRPr>
            </a:p>
            <a:p>
              <a:pPr marL="99440" defTabSz="822960">
                <a:lnSpc>
                  <a:spcPts val="1764"/>
                </a:lnSpc>
                <a:tabLst>
                  <a:tab pos="681800" algn="l"/>
                </a:tabLst>
              </a:pPr>
              <a:r>
                <a:rPr sz="1620" b="1" spc="41" dirty="0">
                  <a:solidFill>
                    <a:prstClr val="black"/>
                  </a:solidFill>
                  <a:latin typeface="Arial"/>
                  <a:cs typeface="Arial"/>
                </a:rPr>
                <a:t>Co	</a:t>
              </a:r>
              <a:r>
                <a:rPr sz="2430" b="1" spc="122" baseline="1543" dirty="0">
                  <a:solidFill>
                    <a:prstClr val="black"/>
                  </a:solidFill>
                  <a:latin typeface="Arial"/>
                  <a:cs typeface="Arial"/>
                </a:rPr>
                <a:t>Ni</a:t>
              </a:r>
              <a:endParaRPr sz="2430" baseline="1543">
                <a:solidFill>
                  <a:prstClr val="black"/>
                </a:solidFill>
                <a:latin typeface="Arial"/>
                <a:cs typeface="Arial"/>
              </a:endParaRPr>
            </a:p>
            <a:p>
              <a:pPr marL="116015" defTabSz="822960">
                <a:spcBef>
                  <a:spcPts val="27"/>
                </a:spcBef>
                <a:tabLst>
                  <a:tab pos="669227" algn="l"/>
                </a:tabLst>
              </a:pPr>
              <a:r>
                <a:rPr sz="720" spc="-5" dirty="0">
                  <a:solidFill>
                    <a:prstClr val="black"/>
                  </a:solidFill>
                  <a:latin typeface="Arial"/>
                  <a:cs typeface="Arial"/>
                </a:rPr>
                <a:t>Cobalt	</a:t>
              </a:r>
              <a:r>
                <a:rPr sz="1080" baseline="3472" dirty="0">
                  <a:solidFill>
                    <a:prstClr val="black"/>
                  </a:solidFill>
                  <a:latin typeface="Arial"/>
                  <a:cs typeface="Arial"/>
                </a:rPr>
                <a:t>Nickel</a:t>
              </a:r>
              <a:endParaRPr sz="1080" baseline="3472">
                <a:solidFill>
                  <a:prstClr val="black"/>
                </a:solidFill>
                <a:latin typeface="Arial"/>
                <a:cs typeface="Arial"/>
              </a:endParaRPr>
            </a:p>
          </p:txBody>
        </p:sp>
        <p:grpSp>
          <p:nvGrpSpPr>
            <p:cNvPr id="104" name="object 104">
              <a:extLst>
                <a:ext uri="{FF2B5EF4-FFF2-40B4-BE49-F238E27FC236}">
                  <a16:creationId xmlns:a16="http://schemas.microsoft.com/office/drawing/2014/main" id="{F3B7315A-B205-44A9-8E82-6DCC5A42DEEB}"/>
                </a:ext>
              </a:extLst>
            </p:cNvPr>
            <p:cNvGrpSpPr/>
            <p:nvPr/>
          </p:nvGrpSpPr>
          <p:grpSpPr>
            <a:xfrm>
              <a:off x="5600471" y="3210686"/>
              <a:ext cx="2986659" cy="1373315"/>
              <a:chOff x="5714746" y="3567429"/>
              <a:chExt cx="3318510" cy="1525905"/>
            </a:xfrm>
          </p:grpSpPr>
          <p:pic>
            <p:nvPicPr>
              <p:cNvPr id="105" name="object 105">
                <a:extLst>
                  <a:ext uri="{FF2B5EF4-FFF2-40B4-BE49-F238E27FC236}">
                    <a16:creationId xmlns:a16="http://schemas.microsoft.com/office/drawing/2014/main" id="{1D3A1C2A-0A19-4CDC-8266-B8B00AD87AD7}"/>
                  </a:ext>
                </a:extLst>
              </p:cNvPr>
              <p:cNvPicPr/>
              <p:nvPr/>
            </p:nvPicPr>
            <p:blipFill>
              <a:blip r:embed="rId15" cstate="print"/>
              <a:stretch>
                <a:fillRect/>
              </a:stretch>
            </p:blipFill>
            <p:spPr>
              <a:xfrm>
                <a:off x="5937504" y="3645408"/>
                <a:ext cx="3095243" cy="1447799"/>
              </a:xfrm>
              <a:prstGeom prst="rect">
                <a:avLst/>
              </a:prstGeom>
            </p:spPr>
          </p:pic>
          <p:sp>
            <p:nvSpPr>
              <p:cNvPr id="106" name="object 106">
                <a:extLst>
                  <a:ext uri="{FF2B5EF4-FFF2-40B4-BE49-F238E27FC236}">
                    <a16:creationId xmlns:a16="http://schemas.microsoft.com/office/drawing/2014/main" id="{2AB07801-3BC9-4F55-9EDE-1AC5EBBE29AB}"/>
                  </a:ext>
                </a:extLst>
              </p:cNvPr>
              <p:cNvSpPr/>
              <p:nvPr/>
            </p:nvSpPr>
            <p:spPr>
              <a:xfrm>
                <a:off x="5721096" y="3573779"/>
                <a:ext cx="548640" cy="548640"/>
              </a:xfrm>
              <a:custGeom>
                <a:avLst/>
                <a:gdLst/>
                <a:ahLst/>
                <a:cxnLst/>
                <a:rect l="l" t="t" r="r" b="b"/>
                <a:pathLst>
                  <a:path w="548639" h="548639">
                    <a:moveTo>
                      <a:pt x="548639" y="0"/>
                    </a:moveTo>
                    <a:lnTo>
                      <a:pt x="0" y="0"/>
                    </a:lnTo>
                    <a:lnTo>
                      <a:pt x="0" y="548640"/>
                    </a:lnTo>
                    <a:lnTo>
                      <a:pt x="548639" y="548640"/>
                    </a:lnTo>
                    <a:lnTo>
                      <a:pt x="548639" y="0"/>
                    </a:lnTo>
                    <a:close/>
                  </a:path>
                </a:pathLst>
              </a:custGeom>
              <a:solidFill>
                <a:srgbClr val="FFFFFF"/>
              </a:solidFill>
            </p:spPr>
            <p:txBody>
              <a:bodyPr wrap="square" lIns="0" tIns="0" rIns="0" bIns="0" rtlCol="0"/>
              <a:lstStyle/>
              <a:p>
                <a:pPr defTabSz="822960"/>
                <a:endParaRPr sz="1620">
                  <a:solidFill>
                    <a:prstClr val="black"/>
                  </a:solidFill>
                  <a:latin typeface="Calibri"/>
                </a:endParaRPr>
              </a:p>
            </p:txBody>
          </p:sp>
          <p:sp>
            <p:nvSpPr>
              <p:cNvPr id="107" name="object 107">
                <a:extLst>
                  <a:ext uri="{FF2B5EF4-FFF2-40B4-BE49-F238E27FC236}">
                    <a16:creationId xmlns:a16="http://schemas.microsoft.com/office/drawing/2014/main" id="{8E7AF209-4F53-45FE-A6CC-EF2822D581CD}"/>
                  </a:ext>
                </a:extLst>
              </p:cNvPr>
              <p:cNvSpPr/>
              <p:nvPr/>
            </p:nvSpPr>
            <p:spPr>
              <a:xfrm>
                <a:off x="5721096" y="3573779"/>
                <a:ext cx="548640" cy="548640"/>
              </a:xfrm>
              <a:custGeom>
                <a:avLst/>
                <a:gdLst/>
                <a:ahLst/>
                <a:cxnLst/>
                <a:rect l="l" t="t" r="r" b="b"/>
                <a:pathLst>
                  <a:path w="548639" h="548639">
                    <a:moveTo>
                      <a:pt x="0" y="0"/>
                    </a:moveTo>
                    <a:lnTo>
                      <a:pt x="548639" y="0"/>
                    </a:lnTo>
                    <a:lnTo>
                      <a:pt x="548639" y="548640"/>
                    </a:lnTo>
                    <a:lnTo>
                      <a:pt x="0" y="548640"/>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grpSp>
        <p:sp>
          <p:nvSpPr>
            <p:cNvPr id="108" name="object 108">
              <a:extLst>
                <a:ext uri="{FF2B5EF4-FFF2-40B4-BE49-F238E27FC236}">
                  <a16:creationId xmlns:a16="http://schemas.microsoft.com/office/drawing/2014/main" id="{00D5B016-D98D-46B1-82C4-D24A48F157B4}"/>
                </a:ext>
              </a:extLst>
            </p:cNvPr>
            <p:cNvSpPr txBox="1"/>
            <p:nvPr/>
          </p:nvSpPr>
          <p:spPr>
            <a:xfrm>
              <a:off x="5611901" y="3188402"/>
              <a:ext cx="482346" cy="508793"/>
            </a:xfrm>
            <a:prstGeom prst="rect">
              <a:avLst/>
            </a:prstGeom>
          </p:spPr>
          <p:txBody>
            <a:bodyPr vert="horz" wrap="square" lIns="0" tIns="13144" rIns="0" bIns="0" rtlCol="0">
              <a:spAutoFit/>
            </a:bodyPr>
            <a:lstStyle/>
            <a:p>
              <a:pPr marL="51435" defTabSz="822960">
                <a:lnSpc>
                  <a:spcPts val="1062"/>
                </a:lnSpc>
                <a:spcBef>
                  <a:spcPts val="103"/>
                </a:spcBef>
              </a:pPr>
              <a:r>
                <a:rPr sz="945" spc="9" dirty="0">
                  <a:solidFill>
                    <a:prstClr val="black"/>
                  </a:solidFill>
                  <a:latin typeface="Century Gothic"/>
                  <a:cs typeface="Century Gothic"/>
                </a:rPr>
                <a:t>6</a:t>
              </a:r>
              <a:endParaRPr sz="945">
                <a:solidFill>
                  <a:prstClr val="black"/>
                </a:solidFill>
                <a:latin typeface="Century Gothic"/>
                <a:cs typeface="Century Gothic"/>
              </a:endParaRPr>
            </a:p>
            <a:p>
              <a:pPr marR="14288" algn="ctr" defTabSz="822960">
                <a:lnSpc>
                  <a:spcPts val="1872"/>
                </a:lnSpc>
              </a:pPr>
              <a:r>
                <a:rPr sz="1620" b="1" dirty="0">
                  <a:solidFill>
                    <a:prstClr val="black"/>
                  </a:solidFill>
                  <a:latin typeface="Arial"/>
                  <a:cs typeface="Arial"/>
                </a:rPr>
                <a:t>C</a:t>
              </a:r>
              <a:endParaRPr sz="1620">
                <a:solidFill>
                  <a:prstClr val="black"/>
                </a:solidFill>
                <a:latin typeface="Arial"/>
                <a:cs typeface="Arial"/>
              </a:endParaRPr>
            </a:p>
            <a:p>
              <a:pPr marR="4001" algn="ctr" defTabSz="822960">
                <a:spcBef>
                  <a:spcPts val="27"/>
                </a:spcBef>
              </a:pPr>
              <a:r>
                <a:rPr sz="720" spc="-5" dirty="0">
                  <a:solidFill>
                    <a:prstClr val="black"/>
                  </a:solidFill>
                  <a:latin typeface="Arial"/>
                  <a:cs typeface="Arial"/>
                </a:rPr>
                <a:t>Carbon</a:t>
              </a:r>
              <a:endParaRPr sz="720">
                <a:solidFill>
                  <a:prstClr val="black"/>
                </a:solidFill>
                <a:latin typeface="Arial"/>
                <a:cs typeface="Arial"/>
              </a:endParaRPr>
            </a:p>
          </p:txBody>
        </p:sp>
        <p:sp>
          <p:nvSpPr>
            <p:cNvPr id="109" name="object 109">
              <a:extLst>
                <a:ext uri="{FF2B5EF4-FFF2-40B4-BE49-F238E27FC236}">
                  <a16:creationId xmlns:a16="http://schemas.microsoft.com/office/drawing/2014/main" id="{4B058976-F508-44C7-8B4B-A25FB5F76C32}"/>
                </a:ext>
              </a:extLst>
            </p:cNvPr>
            <p:cNvSpPr/>
            <p:nvPr/>
          </p:nvSpPr>
          <p:spPr>
            <a:xfrm>
              <a:off x="5058918" y="3216401"/>
              <a:ext cx="493776" cy="493776"/>
            </a:xfrm>
            <a:custGeom>
              <a:avLst/>
              <a:gdLst/>
              <a:ahLst/>
              <a:cxnLst/>
              <a:rect l="l" t="t" r="r" b="b"/>
              <a:pathLst>
                <a:path w="548639" h="548639">
                  <a:moveTo>
                    <a:pt x="0" y="0"/>
                  </a:moveTo>
                  <a:lnTo>
                    <a:pt x="548639" y="0"/>
                  </a:lnTo>
                  <a:lnTo>
                    <a:pt x="548639" y="548640"/>
                  </a:lnTo>
                  <a:lnTo>
                    <a:pt x="0" y="548640"/>
                  </a:lnTo>
                  <a:lnTo>
                    <a:pt x="0" y="0"/>
                  </a:lnTo>
                  <a:close/>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grpSp>
          <p:nvGrpSpPr>
            <p:cNvPr id="110" name="object 110">
              <a:extLst>
                <a:ext uri="{FF2B5EF4-FFF2-40B4-BE49-F238E27FC236}">
                  <a16:creationId xmlns:a16="http://schemas.microsoft.com/office/drawing/2014/main" id="{9375E366-32BA-4023-8FCD-4F77BB090CA7}"/>
                </a:ext>
              </a:extLst>
            </p:cNvPr>
            <p:cNvGrpSpPr/>
            <p:nvPr/>
          </p:nvGrpSpPr>
          <p:grpSpPr>
            <a:xfrm>
              <a:off x="6094247" y="3506953"/>
              <a:ext cx="584073" cy="493776"/>
              <a:chOff x="6263385" y="3896614"/>
              <a:chExt cx="648970" cy="548640"/>
            </a:xfrm>
          </p:grpSpPr>
          <p:sp>
            <p:nvSpPr>
              <p:cNvPr id="111" name="object 111">
                <a:extLst>
                  <a:ext uri="{FF2B5EF4-FFF2-40B4-BE49-F238E27FC236}">
                    <a16:creationId xmlns:a16="http://schemas.microsoft.com/office/drawing/2014/main" id="{0C5BC91D-85A1-436A-9831-2952D99F8F11}"/>
                  </a:ext>
                </a:extLst>
              </p:cNvPr>
              <p:cNvSpPr/>
              <p:nvPr/>
            </p:nvSpPr>
            <p:spPr>
              <a:xfrm>
                <a:off x="6272783" y="3902964"/>
                <a:ext cx="601345" cy="304165"/>
              </a:xfrm>
              <a:custGeom>
                <a:avLst/>
                <a:gdLst/>
                <a:ahLst/>
                <a:cxnLst/>
                <a:rect l="l" t="t" r="r" b="b"/>
                <a:pathLst>
                  <a:path w="601345" h="304164">
                    <a:moveTo>
                      <a:pt x="0" y="0"/>
                    </a:moveTo>
                    <a:lnTo>
                      <a:pt x="300456" y="0"/>
                    </a:lnTo>
                    <a:lnTo>
                      <a:pt x="300456" y="304076"/>
                    </a:lnTo>
                    <a:lnTo>
                      <a:pt x="600913" y="304076"/>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112" name="object 112">
                <a:extLst>
                  <a:ext uri="{FF2B5EF4-FFF2-40B4-BE49-F238E27FC236}">
                    <a16:creationId xmlns:a16="http://schemas.microsoft.com/office/drawing/2014/main" id="{193346CD-A49D-4B55-B6C0-2987AF4A346E}"/>
                  </a:ext>
                </a:extLst>
              </p:cNvPr>
              <p:cNvPicPr/>
              <p:nvPr/>
            </p:nvPicPr>
            <p:blipFill>
              <a:blip r:embed="rId13" cstate="print"/>
              <a:stretch>
                <a:fillRect/>
              </a:stretch>
            </p:blipFill>
            <p:spPr>
              <a:xfrm>
                <a:off x="6835597" y="4168941"/>
                <a:ext cx="76200" cy="76200"/>
              </a:xfrm>
              <a:prstGeom prst="rect">
                <a:avLst/>
              </a:prstGeom>
            </p:spPr>
          </p:pic>
          <p:sp>
            <p:nvSpPr>
              <p:cNvPr id="113" name="object 113">
                <a:extLst>
                  <a:ext uri="{FF2B5EF4-FFF2-40B4-BE49-F238E27FC236}">
                    <a16:creationId xmlns:a16="http://schemas.microsoft.com/office/drawing/2014/main" id="{BB3BA1A2-7184-4CFC-B2CB-4DF1A94DD138}"/>
                  </a:ext>
                </a:extLst>
              </p:cNvPr>
              <p:cNvSpPr/>
              <p:nvPr/>
            </p:nvSpPr>
            <p:spPr>
              <a:xfrm>
                <a:off x="6269735" y="4207762"/>
                <a:ext cx="604520" cy="231140"/>
              </a:xfrm>
              <a:custGeom>
                <a:avLst/>
                <a:gdLst/>
                <a:ahLst/>
                <a:cxnLst/>
                <a:rect l="l" t="t" r="r" b="b"/>
                <a:pathLst>
                  <a:path w="604520" h="231139">
                    <a:moveTo>
                      <a:pt x="0" y="230568"/>
                    </a:moveTo>
                    <a:lnTo>
                      <a:pt x="302082" y="230568"/>
                    </a:lnTo>
                    <a:lnTo>
                      <a:pt x="302082" y="0"/>
                    </a:lnTo>
                    <a:lnTo>
                      <a:pt x="604177" y="0"/>
                    </a:lnTo>
                  </a:path>
                </a:pathLst>
              </a:custGeom>
              <a:ln w="12700">
                <a:solidFill>
                  <a:srgbClr val="000000"/>
                </a:solidFill>
              </a:ln>
            </p:spPr>
            <p:txBody>
              <a:bodyPr wrap="square" lIns="0" tIns="0" rIns="0" bIns="0" rtlCol="0"/>
              <a:lstStyle/>
              <a:p>
                <a:pPr defTabSz="822960"/>
                <a:endParaRPr sz="1620">
                  <a:solidFill>
                    <a:prstClr val="black"/>
                  </a:solidFill>
                  <a:latin typeface="Calibri"/>
                </a:endParaRPr>
              </a:p>
            </p:txBody>
          </p:sp>
          <p:pic>
            <p:nvPicPr>
              <p:cNvPr id="114" name="object 114">
                <a:extLst>
                  <a:ext uri="{FF2B5EF4-FFF2-40B4-BE49-F238E27FC236}">
                    <a16:creationId xmlns:a16="http://schemas.microsoft.com/office/drawing/2014/main" id="{C1B4D44C-4782-4B9D-9627-4B67033585CC}"/>
                  </a:ext>
                </a:extLst>
              </p:cNvPr>
              <p:cNvPicPr/>
              <p:nvPr/>
            </p:nvPicPr>
            <p:blipFill>
              <a:blip r:embed="rId16" cstate="print"/>
              <a:stretch>
                <a:fillRect/>
              </a:stretch>
            </p:blipFill>
            <p:spPr>
              <a:xfrm>
                <a:off x="6835810" y="4169660"/>
                <a:ext cx="76200" cy="76200"/>
              </a:xfrm>
              <a:prstGeom prst="rect">
                <a:avLst/>
              </a:prstGeom>
            </p:spPr>
          </p:pic>
        </p:grpSp>
        <p:sp>
          <p:nvSpPr>
            <p:cNvPr id="115" name="object 115">
              <a:extLst>
                <a:ext uri="{FF2B5EF4-FFF2-40B4-BE49-F238E27FC236}">
                  <a16:creationId xmlns:a16="http://schemas.microsoft.com/office/drawing/2014/main" id="{AAEA758F-4254-40AA-BF47-BE10EE4A63A4}"/>
                </a:ext>
              </a:extLst>
            </p:cNvPr>
            <p:cNvSpPr txBox="1"/>
            <p:nvPr/>
          </p:nvSpPr>
          <p:spPr>
            <a:xfrm>
              <a:off x="5100786" y="3191378"/>
              <a:ext cx="79439" cy="158697"/>
            </a:xfrm>
            <a:prstGeom prst="rect">
              <a:avLst/>
            </a:prstGeom>
          </p:spPr>
          <p:txBody>
            <a:bodyPr vert="horz" wrap="square" lIns="0" tIns="13144" rIns="0" bIns="0" rtlCol="0">
              <a:spAutoFit/>
            </a:bodyPr>
            <a:lstStyle/>
            <a:p>
              <a:pPr defTabSz="822960">
                <a:spcBef>
                  <a:spcPts val="103"/>
                </a:spcBef>
              </a:pPr>
              <a:r>
                <a:rPr sz="945" spc="9" dirty="0">
                  <a:solidFill>
                    <a:prstClr val="black"/>
                  </a:solidFill>
                  <a:latin typeface="Century Gothic"/>
                  <a:cs typeface="Century Gothic"/>
                </a:rPr>
                <a:t>3</a:t>
              </a:r>
              <a:endParaRPr sz="945">
                <a:solidFill>
                  <a:prstClr val="black"/>
                </a:solidFill>
                <a:latin typeface="Century Gothic"/>
                <a:cs typeface="Century Gothic"/>
              </a:endParaRPr>
            </a:p>
          </p:txBody>
        </p:sp>
        <p:sp>
          <p:nvSpPr>
            <p:cNvPr id="116" name="object 116">
              <a:extLst>
                <a:ext uri="{FF2B5EF4-FFF2-40B4-BE49-F238E27FC236}">
                  <a16:creationId xmlns:a16="http://schemas.microsoft.com/office/drawing/2014/main" id="{77A5E9D6-61DC-4785-B4ED-02FCD0372492}"/>
                </a:ext>
              </a:extLst>
            </p:cNvPr>
            <p:cNvSpPr txBox="1"/>
            <p:nvPr/>
          </p:nvSpPr>
          <p:spPr>
            <a:xfrm>
              <a:off x="5201872" y="3287583"/>
              <a:ext cx="217742" cy="260841"/>
            </a:xfrm>
            <a:prstGeom prst="rect">
              <a:avLst/>
            </a:prstGeom>
          </p:spPr>
          <p:txBody>
            <a:bodyPr vert="horz" wrap="square" lIns="0" tIns="11430" rIns="0" bIns="0" rtlCol="0">
              <a:spAutoFit/>
            </a:bodyPr>
            <a:lstStyle/>
            <a:p>
              <a:pPr defTabSz="822960">
                <a:spcBef>
                  <a:spcPts val="90"/>
                </a:spcBef>
              </a:pPr>
              <a:r>
                <a:rPr sz="1620" b="1" spc="90" dirty="0">
                  <a:solidFill>
                    <a:prstClr val="black"/>
                  </a:solidFill>
                  <a:latin typeface="Arial"/>
                  <a:cs typeface="Arial"/>
                </a:rPr>
                <a:t>Li</a:t>
              </a:r>
              <a:endParaRPr sz="1620">
                <a:solidFill>
                  <a:prstClr val="black"/>
                </a:solidFill>
                <a:latin typeface="Arial"/>
                <a:cs typeface="Arial"/>
              </a:endParaRPr>
            </a:p>
          </p:txBody>
        </p:sp>
        <p:sp>
          <p:nvSpPr>
            <p:cNvPr id="117" name="object 117">
              <a:extLst>
                <a:ext uri="{FF2B5EF4-FFF2-40B4-BE49-F238E27FC236}">
                  <a16:creationId xmlns:a16="http://schemas.microsoft.com/office/drawing/2014/main" id="{7756A817-6DF1-443A-9914-CE57A16FB881}"/>
                </a:ext>
              </a:extLst>
            </p:cNvPr>
            <p:cNvSpPr txBox="1"/>
            <p:nvPr/>
          </p:nvSpPr>
          <p:spPr>
            <a:xfrm>
              <a:off x="5156609" y="3537214"/>
              <a:ext cx="307467" cy="122341"/>
            </a:xfrm>
            <a:prstGeom prst="rect">
              <a:avLst/>
            </a:prstGeom>
          </p:spPr>
          <p:txBody>
            <a:bodyPr vert="horz" wrap="square" lIns="0" tIns="11430" rIns="0" bIns="0" rtlCol="0">
              <a:spAutoFit/>
            </a:bodyPr>
            <a:lstStyle/>
            <a:p>
              <a:pPr defTabSz="822960">
                <a:spcBef>
                  <a:spcPts val="90"/>
                </a:spcBef>
              </a:pPr>
              <a:r>
                <a:rPr sz="720" spc="-5" dirty="0">
                  <a:solidFill>
                    <a:prstClr val="black"/>
                  </a:solidFill>
                  <a:latin typeface="Arial"/>
                  <a:cs typeface="Arial"/>
                </a:rPr>
                <a:t>Lithium</a:t>
              </a:r>
              <a:endParaRPr sz="720">
                <a:solidFill>
                  <a:prstClr val="black"/>
                </a:solidFill>
                <a:latin typeface="Arial"/>
                <a:cs typeface="Arial"/>
              </a:endParaRPr>
            </a:p>
          </p:txBody>
        </p:sp>
        <p:sp>
          <p:nvSpPr>
            <p:cNvPr id="118" name="object 118">
              <a:extLst>
                <a:ext uri="{FF2B5EF4-FFF2-40B4-BE49-F238E27FC236}">
                  <a16:creationId xmlns:a16="http://schemas.microsoft.com/office/drawing/2014/main" id="{6C22C22F-6E4B-4CB5-A82E-62E53E782D4F}"/>
                </a:ext>
              </a:extLst>
            </p:cNvPr>
            <p:cNvSpPr txBox="1"/>
            <p:nvPr/>
          </p:nvSpPr>
          <p:spPr>
            <a:xfrm>
              <a:off x="7766806" y="4416148"/>
              <a:ext cx="744665" cy="94641"/>
            </a:xfrm>
            <a:prstGeom prst="rect">
              <a:avLst/>
            </a:prstGeom>
          </p:spPr>
          <p:txBody>
            <a:bodyPr vert="horz" wrap="square" lIns="0" tIns="11430" rIns="0" bIns="0" rtlCol="0">
              <a:spAutoFit/>
            </a:bodyPr>
            <a:lstStyle/>
            <a:p>
              <a:pPr marL="11430" defTabSz="822960">
                <a:spcBef>
                  <a:spcPts val="90"/>
                </a:spcBef>
              </a:pPr>
              <a:r>
                <a:rPr sz="540" spc="-5" dirty="0">
                  <a:solidFill>
                    <a:srgbClr val="585858"/>
                  </a:solidFill>
                  <a:latin typeface="Arial"/>
                  <a:cs typeface="Arial"/>
                </a:rPr>
                <a:t>Photo</a:t>
              </a:r>
              <a:r>
                <a:rPr sz="540" spc="-14" dirty="0">
                  <a:solidFill>
                    <a:srgbClr val="585858"/>
                  </a:solidFill>
                  <a:latin typeface="Arial"/>
                  <a:cs typeface="Arial"/>
                </a:rPr>
                <a:t> </a:t>
              </a:r>
              <a:r>
                <a:rPr sz="540" dirty="0">
                  <a:solidFill>
                    <a:srgbClr val="585858"/>
                  </a:solidFill>
                  <a:latin typeface="Arial"/>
                  <a:cs typeface="Arial"/>
                </a:rPr>
                <a:t>credit:</a:t>
              </a:r>
              <a:r>
                <a:rPr sz="540" spc="-32" dirty="0">
                  <a:solidFill>
                    <a:srgbClr val="585858"/>
                  </a:solidFill>
                  <a:latin typeface="Arial"/>
                  <a:cs typeface="Arial"/>
                </a:rPr>
                <a:t> </a:t>
              </a:r>
              <a:r>
                <a:rPr sz="540" dirty="0">
                  <a:solidFill>
                    <a:srgbClr val="585858"/>
                  </a:solidFill>
                  <a:latin typeface="Arial"/>
                  <a:cs typeface="Arial"/>
                </a:rPr>
                <a:t>Telsa,</a:t>
              </a:r>
              <a:r>
                <a:rPr sz="540" spc="-32" dirty="0">
                  <a:solidFill>
                    <a:srgbClr val="585858"/>
                  </a:solidFill>
                  <a:latin typeface="Arial"/>
                  <a:cs typeface="Arial"/>
                </a:rPr>
                <a:t> </a:t>
              </a:r>
              <a:r>
                <a:rPr sz="540" spc="-5" dirty="0">
                  <a:solidFill>
                    <a:srgbClr val="585858"/>
                  </a:solidFill>
                  <a:latin typeface="Arial"/>
                  <a:cs typeface="Arial"/>
                </a:rPr>
                <a:t>Inc.</a:t>
              </a:r>
              <a:endParaRPr sz="540">
                <a:solidFill>
                  <a:prstClr val="black"/>
                </a:solidFill>
                <a:latin typeface="Arial"/>
                <a:cs typeface="Arial"/>
              </a:endParaRPr>
            </a:p>
          </p:txBody>
        </p:sp>
        <p:sp>
          <p:nvSpPr>
            <p:cNvPr id="119" name="object 119">
              <a:extLst>
                <a:ext uri="{FF2B5EF4-FFF2-40B4-BE49-F238E27FC236}">
                  <a16:creationId xmlns:a16="http://schemas.microsoft.com/office/drawing/2014/main" id="{6B2E4A53-3F28-4895-A331-6E9A54BE5C4F}"/>
                </a:ext>
              </a:extLst>
            </p:cNvPr>
            <p:cNvSpPr txBox="1"/>
            <p:nvPr/>
          </p:nvSpPr>
          <p:spPr>
            <a:xfrm>
              <a:off x="6509923" y="4466393"/>
              <a:ext cx="1056132" cy="316240"/>
            </a:xfrm>
            <a:prstGeom prst="rect">
              <a:avLst/>
            </a:prstGeom>
          </p:spPr>
          <p:txBody>
            <a:bodyPr vert="horz" wrap="square" lIns="0" tIns="11430" rIns="0" bIns="0" rtlCol="0">
              <a:spAutoFit/>
            </a:bodyPr>
            <a:lstStyle/>
            <a:p>
              <a:pPr marL="301752" marR="4572" indent="-290894" defTabSz="822960">
                <a:spcBef>
                  <a:spcPts val="90"/>
                </a:spcBef>
              </a:pPr>
              <a:r>
                <a:rPr sz="990" spc="-5" dirty="0">
                  <a:solidFill>
                    <a:srgbClr val="404040"/>
                  </a:solidFill>
                  <a:latin typeface="Arial"/>
                  <a:cs typeface="Arial"/>
                </a:rPr>
                <a:t>Electric</a:t>
              </a:r>
              <a:r>
                <a:rPr sz="990" spc="-36" dirty="0">
                  <a:solidFill>
                    <a:srgbClr val="404040"/>
                  </a:solidFill>
                  <a:latin typeface="Arial"/>
                  <a:cs typeface="Arial"/>
                </a:rPr>
                <a:t> </a:t>
              </a:r>
              <a:r>
                <a:rPr sz="990" spc="-5" dirty="0">
                  <a:solidFill>
                    <a:srgbClr val="404040"/>
                  </a:solidFill>
                  <a:latin typeface="Arial"/>
                  <a:cs typeface="Arial"/>
                </a:rPr>
                <a:t>and</a:t>
              </a:r>
              <a:r>
                <a:rPr sz="990" spc="-32" dirty="0">
                  <a:solidFill>
                    <a:srgbClr val="404040"/>
                  </a:solidFill>
                  <a:latin typeface="Arial"/>
                  <a:cs typeface="Arial"/>
                </a:rPr>
                <a:t> </a:t>
              </a:r>
              <a:r>
                <a:rPr sz="990" spc="-5" dirty="0">
                  <a:solidFill>
                    <a:srgbClr val="404040"/>
                  </a:solidFill>
                  <a:latin typeface="Arial"/>
                  <a:cs typeface="Arial"/>
                </a:rPr>
                <a:t>hybrid </a:t>
              </a:r>
              <a:r>
                <a:rPr sz="990" spc="-261" dirty="0">
                  <a:solidFill>
                    <a:srgbClr val="404040"/>
                  </a:solidFill>
                  <a:latin typeface="Arial"/>
                  <a:cs typeface="Arial"/>
                </a:rPr>
                <a:t> </a:t>
              </a:r>
              <a:r>
                <a:rPr sz="990" spc="-9" dirty="0">
                  <a:solidFill>
                    <a:srgbClr val="404040"/>
                  </a:solidFill>
                  <a:latin typeface="Arial"/>
                  <a:cs typeface="Arial"/>
                </a:rPr>
                <a:t>vehicles</a:t>
              </a:r>
              <a:endParaRPr sz="990">
                <a:solidFill>
                  <a:prstClr val="black"/>
                </a:solidFill>
                <a:latin typeface="Arial"/>
                <a:cs typeface="Arial"/>
              </a:endParaRPr>
            </a:p>
          </p:txBody>
        </p:sp>
      </p:grpSp>
      <p:sp>
        <p:nvSpPr>
          <p:cNvPr id="5" name="object 99">
            <a:extLst>
              <a:ext uri="{FF2B5EF4-FFF2-40B4-BE49-F238E27FC236}">
                <a16:creationId xmlns:a16="http://schemas.microsoft.com/office/drawing/2014/main" id="{D2BB9C5C-81BD-4540-A561-9AF56AE55B28}"/>
              </a:ext>
            </a:extLst>
          </p:cNvPr>
          <p:cNvSpPr/>
          <p:nvPr/>
        </p:nvSpPr>
        <p:spPr>
          <a:xfrm>
            <a:off x="0" y="0"/>
            <a:ext cx="9144000" cy="680657"/>
          </a:xfrm>
          <a:custGeom>
            <a:avLst/>
            <a:gdLst/>
            <a:ahLst/>
            <a:cxnLst/>
            <a:rect l="l" t="t" r="r" b="b"/>
            <a:pathLst>
              <a:path w="9141460" h="756285">
                <a:moveTo>
                  <a:pt x="9140952" y="0"/>
                </a:moveTo>
                <a:lnTo>
                  <a:pt x="0" y="0"/>
                </a:lnTo>
                <a:lnTo>
                  <a:pt x="0" y="755903"/>
                </a:lnTo>
                <a:lnTo>
                  <a:pt x="9140952" y="755903"/>
                </a:lnTo>
                <a:lnTo>
                  <a:pt x="9140952" y="0"/>
                </a:lnTo>
                <a:close/>
              </a:path>
            </a:pathLst>
          </a:custGeom>
          <a:solidFill>
            <a:srgbClr val="006600"/>
          </a:solidFill>
        </p:spPr>
        <p:txBody>
          <a:bodyPr wrap="square" lIns="0" tIns="0" rIns="0" bIns="0" rtlCol="0"/>
          <a:lstStyle/>
          <a:p>
            <a:pPr defTabSz="822960"/>
            <a:endParaRPr sz="1620">
              <a:solidFill>
                <a:prstClr val="black"/>
              </a:solidFill>
              <a:latin typeface="Calibri"/>
            </a:endParaRPr>
          </a:p>
        </p:txBody>
      </p:sp>
      <p:sp>
        <p:nvSpPr>
          <p:cNvPr id="122" name="Rectangle 121">
            <a:extLst>
              <a:ext uri="{FF2B5EF4-FFF2-40B4-BE49-F238E27FC236}">
                <a16:creationId xmlns:a16="http://schemas.microsoft.com/office/drawing/2014/main" id="{18112C13-2B5D-491C-99AF-09DBFF0D69D7}"/>
              </a:ext>
            </a:extLst>
          </p:cNvPr>
          <p:cNvSpPr/>
          <p:nvPr/>
        </p:nvSpPr>
        <p:spPr>
          <a:xfrm>
            <a:off x="138991" y="45687"/>
            <a:ext cx="9005009" cy="830997"/>
          </a:xfrm>
          <a:prstGeom prst="rect">
            <a:avLst/>
          </a:prstGeom>
        </p:spPr>
        <p:txBody>
          <a:bodyPr wrap="square">
            <a:spAutoFit/>
          </a:bodyPr>
          <a:lstStyle/>
          <a:p>
            <a:pPr marL="4001">
              <a:spcBef>
                <a:spcPts val="99"/>
              </a:spcBef>
            </a:pPr>
            <a:r>
              <a:rPr lang="en-US" sz="1800" b="1" spc="36" dirty="0">
                <a:solidFill>
                  <a:schemeClr val="tx1"/>
                </a:solidFill>
                <a:latin typeface="Arial"/>
                <a:cs typeface="Arial"/>
              </a:rPr>
              <a:t>Critical</a:t>
            </a:r>
            <a:r>
              <a:rPr lang="en-US" sz="1800" b="1" spc="108" dirty="0">
                <a:solidFill>
                  <a:schemeClr val="tx1"/>
                </a:solidFill>
                <a:latin typeface="Arial"/>
                <a:cs typeface="Arial"/>
              </a:rPr>
              <a:t> </a:t>
            </a:r>
            <a:r>
              <a:rPr lang="en-US" sz="1800" b="1" spc="36" dirty="0">
                <a:solidFill>
                  <a:schemeClr val="tx1"/>
                </a:solidFill>
                <a:latin typeface="Arial"/>
                <a:cs typeface="Arial"/>
              </a:rPr>
              <a:t>minerals</a:t>
            </a:r>
            <a:r>
              <a:rPr lang="en-US" sz="1800" b="1" spc="113" dirty="0">
                <a:solidFill>
                  <a:schemeClr val="tx1"/>
                </a:solidFill>
                <a:latin typeface="Arial"/>
                <a:cs typeface="Arial"/>
              </a:rPr>
              <a:t> </a:t>
            </a:r>
            <a:r>
              <a:rPr lang="en-US" sz="1800" b="1" spc="36" dirty="0">
                <a:solidFill>
                  <a:schemeClr val="tx1"/>
                </a:solidFill>
                <a:latin typeface="Arial"/>
                <a:cs typeface="Arial"/>
              </a:rPr>
              <a:t>support</a:t>
            </a:r>
            <a:r>
              <a:rPr lang="en-US" sz="1800" b="1" spc="122" dirty="0">
                <a:solidFill>
                  <a:schemeClr val="tx1"/>
                </a:solidFill>
                <a:latin typeface="Arial"/>
                <a:cs typeface="Arial"/>
              </a:rPr>
              <a:t> </a:t>
            </a:r>
            <a:r>
              <a:rPr lang="en-US" sz="1800" b="1" spc="32" dirty="0">
                <a:solidFill>
                  <a:schemeClr val="tx1"/>
                </a:solidFill>
                <a:latin typeface="Arial"/>
                <a:cs typeface="Arial"/>
              </a:rPr>
              <a:t>the</a:t>
            </a:r>
            <a:r>
              <a:rPr lang="en-US" sz="1800" b="1" spc="113" dirty="0">
                <a:solidFill>
                  <a:schemeClr val="tx1"/>
                </a:solidFill>
                <a:latin typeface="Arial"/>
                <a:cs typeface="Arial"/>
              </a:rPr>
              <a:t> </a:t>
            </a:r>
            <a:r>
              <a:rPr lang="en-US" sz="1800" b="1" spc="36" dirty="0">
                <a:solidFill>
                  <a:schemeClr val="tx1"/>
                </a:solidFill>
                <a:latin typeface="Arial"/>
                <a:cs typeface="Arial"/>
              </a:rPr>
              <a:t>global</a:t>
            </a:r>
            <a:r>
              <a:rPr lang="en-US" sz="1800" b="1" spc="108" dirty="0">
                <a:solidFill>
                  <a:schemeClr val="tx1"/>
                </a:solidFill>
                <a:latin typeface="Arial"/>
                <a:cs typeface="Arial"/>
              </a:rPr>
              <a:t> </a:t>
            </a:r>
            <a:r>
              <a:rPr lang="en-US" sz="1800" b="1" spc="45" dirty="0">
                <a:solidFill>
                  <a:schemeClr val="tx1"/>
                </a:solidFill>
                <a:latin typeface="Arial"/>
                <a:cs typeface="Arial"/>
              </a:rPr>
              <a:t>economy</a:t>
            </a:r>
            <a:endParaRPr lang="en-US" sz="1800" b="1" dirty="0">
              <a:solidFill>
                <a:schemeClr val="tx1"/>
              </a:solidFill>
              <a:latin typeface="Arial"/>
              <a:cs typeface="Arial"/>
            </a:endParaRPr>
          </a:p>
          <a:p>
            <a:pPr>
              <a:spcBef>
                <a:spcPts val="14"/>
              </a:spcBef>
            </a:pPr>
            <a:r>
              <a:rPr lang="en-US" sz="1200" b="1" i="1" spc="27" dirty="0">
                <a:solidFill>
                  <a:schemeClr val="tx1"/>
                </a:solidFill>
                <a:latin typeface="Arial"/>
                <a:cs typeface="Arial"/>
              </a:rPr>
              <a:t>Growing</a:t>
            </a:r>
            <a:r>
              <a:rPr lang="en-US" sz="1200" b="1" i="1" spc="113" dirty="0">
                <a:solidFill>
                  <a:schemeClr val="tx1"/>
                </a:solidFill>
                <a:latin typeface="Arial"/>
                <a:cs typeface="Arial"/>
              </a:rPr>
              <a:t> </a:t>
            </a:r>
            <a:r>
              <a:rPr lang="en-US" sz="1200" b="1" i="1" spc="27" dirty="0">
                <a:solidFill>
                  <a:schemeClr val="tx1"/>
                </a:solidFill>
                <a:latin typeface="Arial"/>
                <a:cs typeface="Arial"/>
              </a:rPr>
              <a:t>demands</a:t>
            </a:r>
            <a:r>
              <a:rPr lang="en-US" sz="1200" b="1" i="1" spc="86" dirty="0">
                <a:solidFill>
                  <a:schemeClr val="tx1"/>
                </a:solidFill>
                <a:latin typeface="Arial"/>
                <a:cs typeface="Arial"/>
              </a:rPr>
              <a:t> </a:t>
            </a:r>
            <a:r>
              <a:rPr lang="en-US" sz="1200" b="1" i="1" spc="14" dirty="0">
                <a:solidFill>
                  <a:schemeClr val="tx1"/>
                </a:solidFill>
                <a:latin typeface="Arial"/>
                <a:cs typeface="Arial"/>
              </a:rPr>
              <a:t>of</a:t>
            </a:r>
            <a:r>
              <a:rPr lang="en-US" sz="1200" b="1" i="1" spc="81" dirty="0">
                <a:solidFill>
                  <a:schemeClr val="tx1"/>
                </a:solidFill>
                <a:latin typeface="Arial"/>
                <a:cs typeface="Arial"/>
              </a:rPr>
              <a:t> </a:t>
            </a:r>
            <a:r>
              <a:rPr lang="en-US" sz="1200" b="1" i="1" spc="32" dirty="0">
                <a:solidFill>
                  <a:schemeClr val="tx1"/>
                </a:solidFill>
                <a:latin typeface="Arial"/>
                <a:cs typeface="Arial"/>
              </a:rPr>
              <a:t>current</a:t>
            </a:r>
            <a:r>
              <a:rPr lang="en-US" sz="1200" b="1" i="1" spc="81" dirty="0">
                <a:solidFill>
                  <a:schemeClr val="tx1"/>
                </a:solidFill>
                <a:latin typeface="Arial"/>
                <a:cs typeface="Arial"/>
              </a:rPr>
              <a:t> </a:t>
            </a:r>
            <a:r>
              <a:rPr lang="en-US" sz="1200" b="1" i="1" spc="23" dirty="0">
                <a:solidFill>
                  <a:schemeClr val="tx1"/>
                </a:solidFill>
                <a:latin typeface="Arial"/>
                <a:cs typeface="Arial"/>
              </a:rPr>
              <a:t>and</a:t>
            </a:r>
            <a:r>
              <a:rPr lang="en-US" sz="1200" b="1" i="1" spc="95" dirty="0">
                <a:solidFill>
                  <a:schemeClr val="tx1"/>
                </a:solidFill>
                <a:latin typeface="Arial"/>
                <a:cs typeface="Arial"/>
              </a:rPr>
              <a:t> </a:t>
            </a:r>
            <a:r>
              <a:rPr lang="en-US" sz="1200" b="1" i="1" spc="27" dirty="0">
                <a:solidFill>
                  <a:schemeClr val="tx1"/>
                </a:solidFill>
                <a:latin typeface="Arial"/>
                <a:cs typeface="Arial"/>
              </a:rPr>
              <a:t>future</a:t>
            </a:r>
            <a:r>
              <a:rPr lang="en-US" sz="1200" b="1" i="1" spc="86" dirty="0">
                <a:solidFill>
                  <a:schemeClr val="tx1"/>
                </a:solidFill>
                <a:latin typeface="Arial"/>
                <a:cs typeface="Arial"/>
              </a:rPr>
              <a:t> </a:t>
            </a:r>
            <a:r>
              <a:rPr lang="en-US" sz="1200" b="1" i="1" spc="27" dirty="0">
                <a:solidFill>
                  <a:schemeClr val="tx1"/>
                </a:solidFill>
                <a:latin typeface="Arial"/>
                <a:cs typeface="Arial"/>
              </a:rPr>
              <a:t>technologies</a:t>
            </a:r>
            <a:r>
              <a:rPr lang="en-US" sz="1200" b="1" i="1" spc="95" dirty="0">
                <a:solidFill>
                  <a:schemeClr val="tx1"/>
                </a:solidFill>
                <a:latin typeface="Arial"/>
                <a:cs typeface="Arial"/>
              </a:rPr>
              <a:t> </a:t>
            </a:r>
            <a:r>
              <a:rPr lang="en-US" sz="1200" b="1" i="1" spc="27" dirty="0">
                <a:solidFill>
                  <a:schemeClr val="tx1"/>
                </a:solidFill>
                <a:latin typeface="Arial"/>
                <a:cs typeface="Arial"/>
              </a:rPr>
              <a:t>require</a:t>
            </a:r>
            <a:r>
              <a:rPr lang="en-US" sz="1200" b="1" i="1" spc="95" dirty="0">
                <a:solidFill>
                  <a:schemeClr val="tx1"/>
                </a:solidFill>
                <a:latin typeface="Arial"/>
                <a:cs typeface="Arial"/>
              </a:rPr>
              <a:t> </a:t>
            </a:r>
            <a:r>
              <a:rPr lang="en-US" sz="1200" b="1" i="1" spc="32" dirty="0">
                <a:solidFill>
                  <a:schemeClr val="tx1"/>
                </a:solidFill>
                <a:latin typeface="Arial"/>
                <a:cs typeface="Arial"/>
              </a:rPr>
              <a:t>increased</a:t>
            </a:r>
            <a:r>
              <a:rPr lang="en-US" sz="1200" b="1" i="1" spc="86" dirty="0">
                <a:solidFill>
                  <a:schemeClr val="tx1"/>
                </a:solidFill>
                <a:latin typeface="Arial"/>
                <a:cs typeface="Arial"/>
              </a:rPr>
              <a:t> </a:t>
            </a:r>
            <a:r>
              <a:rPr lang="en-US" sz="1200" b="1" i="1" spc="23" dirty="0">
                <a:solidFill>
                  <a:schemeClr val="tx1"/>
                </a:solidFill>
                <a:latin typeface="Arial"/>
                <a:cs typeface="Arial"/>
              </a:rPr>
              <a:t>supply</a:t>
            </a:r>
            <a:endParaRPr lang="en-US" sz="1200" b="1" dirty="0">
              <a:solidFill>
                <a:schemeClr val="tx1"/>
              </a:solidFill>
              <a:latin typeface="Arial"/>
              <a:cs typeface="Arial"/>
            </a:endParaRPr>
          </a:p>
          <a:p>
            <a:endParaRPr lang="en-US" sz="1800" b="1" i="1" dirty="0">
              <a:latin typeface="Arial" panose="020B0604020202020204" pitchFamily="34" charset="0"/>
              <a:cs typeface="Arial" panose="020B0604020202020204" pitchFamily="34" charset="0"/>
            </a:endParaRPr>
          </a:p>
        </p:txBody>
      </p:sp>
      <p:grpSp>
        <p:nvGrpSpPr>
          <p:cNvPr id="123" name="object 25">
            <a:extLst>
              <a:ext uri="{FF2B5EF4-FFF2-40B4-BE49-F238E27FC236}">
                <a16:creationId xmlns:a16="http://schemas.microsoft.com/office/drawing/2014/main" id="{24DC9099-0F5D-4898-9E33-A9A516C389BE}"/>
              </a:ext>
            </a:extLst>
          </p:cNvPr>
          <p:cNvGrpSpPr/>
          <p:nvPr/>
        </p:nvGrpSpPr>
        <p:grpSpPr>
          <a:xfrm>
            <a:off x="2222208" y="201979"/>
            <a:ext cx="1625244" cy="3897549"/>
            <a:chOff x="1808988" y="655320"/>
            <a:chExt cx="2172335" cy="4182745"/>
          </a:xfrm>
        </p:grpSpPr>
        <p:sp>
          <p:nvSpPr>
            <p:cNvPr id="124" name="object 26">
              <a:extLst>
                <a:ext uri="{FF2B5EF4-FFF2-40B4-BE49-F238E27FC236}">
                  <a16:creationId xmlns:a16="http://schemas.microsoft.com/office/drawing/2014/main" id="{9E75F9D8-2EE9-4C96-9B63-903A49258E1C}"/>
                </a:ext>
              </a:extLst>
            </p:cNvPr>
            <p:cNvSpPr/>
            <p:nvPr/>
          </p:nvSpPr>
          <p:spPr>
            <a:xfrm>
              <a:off x="3467093" y="4128515"/>
              <a:ext cx="507365" cy="63500"/>
            </a:xfrm>
            <a:custGeom>
              <a:avLst/>
              <a:gdLst/>
              <a:ahLst/>
              <a:cxnLst/>
              <a:rect l="l" t="t" r="r" b="b"/>
              <a:pathLst>
                <a:path w="507364" h="63500">
                  <a:moveTo>
                    <a:pt x="507352" y="0"/>
                  </a:moveTo>
                  <a:lnTo>
                    <a:pt x="253682" y="0"/>
                  </a:lnTo>
                  <a:lnTo>
                    <a:pt x="253682" y="63030"/>
                  </a:lnTo>
                  <a:lnTo>
                    <a:pt x="0" y="63030"/>
                  </a:lnTo>
                </a:path>
              </a:pathLst>
            </a:custGeom>
            <a:ln w="12700">
              <a:solidFill>
                <a:srgbClr val="000000"/>
              </a:solidFill>
            </a:ln>
          </p:spPr>
          <p:txBody>
            <a:bodyPr wrap="square" lIns="0" tIns="0" rIns="0" bIns="0" rtlCol="0"/>
            <a:lstStyle/>
            <a:p>
              <a:endParaRPr/>
            </a:p>
          </p:txBody>
        </p:sp>
        <p:pic>
          <p:nvPicPr>
            <p:cNvPr id="125" name="object 27">
              <a:extLst>
                <a:ext uri="{FF2B5EF4-FFF2-40B4-BE49-F238E27FC236}">
                  <a16:creationId xmlns:a16="http://schemas.microsoft.com/office/drawing/2014/main" id="{1DD79BB4-2CA1-4848-B2B9-09CCE340D926}"/>
                </a:ext>
              </a:extLst>
            </p:cNvPr>
            <p:cNvPicPr/>
            <p:nvPr/>
          </p:nvPicPr>
          <p:blipFill>
            <a:blip r:embed="rId2" cstate="print"/>
            <a:stretch>
              <a:fillRect/>
            </a:stretch>
          </p:blipFill>
          <p:spPr>
            <a:xfrm>
              <a:off x="3429000" y="4153447"/>
              <a:ext cx="76200" cy="76200"/>
            </a:xfrm>
            <a:prstGeom prst="rect">
              <a:avLst/>
            </a:prstGeom>
          </p:spPr>
        </p:pic>
        <p:sp>
          <p:nvSpPr>
            <p:cNvPr id="126" name="object 28">
              <a:extLst>
                <a:ext uri="{FF2B5EF4-FFF2-40B4-BE49-F238E27FC236}">
                  <a16:creationId xmlns:a16="http://schemas.microsoft.com/office/drawing/2014/main" id="{8EB8DA8A-DE2C-4EB9-B8C7-57B99BBAD794}"/>
                </a:ext>
              </a:extLst>
            </p:cNvPr>
            <p:cNvSpPr/>
            <p:nvPr/>
          </p:nvSpPr>
          <p:spPr>
            <a:xfrm>
              <a:off x="3467093" y="4191005"/>
              <a:ext cx="507365" cy="640715"/>
            </a:xfrm>
            <a:custGeom>
              <a:avLst/>
              <a:gdLst/>
              <a:ahLst/>
              <a:cxnLst/>
              <a:rect l="l" t="t" r="r" b="b"/>
              <a:pathLst>
                <a:path w="507364" h="640714">
                  <a:moveTo>
                    <a:pt x="507352" y="640499"/>
                  </a:moveTo>
                  <a:lnTo>
                    <a:pt x="253682" y="640499"/>
                  </a:lnTo>
                  <a:lnTo>
                    <a:pt x="253682" y="0"/>
                  </a:lnTo>
                  <a:lnTo>
                    <a:pt x="0" y="0"/>
                  </a:lnTo>
                </a:path>
              </a:pathLst>
            </a:custGeom>
            <a:ln w="12700">
              <a:solidFill>
                <a:srgbClr val="000000"/>
              </a:solidFill>
            </a:ln>
          </p:spPr>
          <p:txBody>
            <a:bodyPr wrap="square" lIns="0" tIns="0" rIns="0" bIns="0" rtlCol="0"/>
            <a:lstStyle/>
            <a:p>
              <a:endParaRPr/>
            </a:p>
          </p:txBody>
        </p:sp>
        <p:pic>
          <p:nvPicPr>
            <p:cNvPr id="127" name="object 29">
              <a:extLst>
                <a:ext uri="{FF2B5EF4-FFF2-40B4-BE49-F238E27FC236}">
                  <a16:creationId xmlns:a16="http://schemas.microsoft.com/office/drawing/2014/main" id="{60C97BA5-1040-4630-A400-BA355D3CA2A5}"/>
                </a:ext>
              </a:extLst>
            </p:cNvPr>
            <p:cNvPicPr/>
            <p:nvPr/>
          </p:nvPicPr>
          <p:blipFill>
            <a:blip r:embed="rId3" cstate="print"/>
            <a:stretch>
              <a:fillRect/>
            </a:stretch>
          </p:blipFill>
          <p:spPr>
            <a:xfrm>
              <a:off x="3429000" y="4152896"/>
              <a:ext cx="76200" cy="76200"/>
            </a:xfrm>
            <a:prstGeom prst="rect">
              <a:avLst/>
            </a:prstGeom>
          </p:spPr>
        </p:pic>
        <p:pic>
          <p:nvPicPr>
            <p:cNvPr id="128" name="object 30">
              <a:extLst>
                <a:ext uri="{FF2B5EF4-FFF2-40B4-BE49-F238E27FC236}">
                  <a16:creationId xmlns:a16="http://schemas.microsoft.com/office/drawing/2014/main" id="{54D1AD77-6A22-4F89-81DA-25BCF248FDBE}"/>
                </a:ext>
              </a:extLst>
            </p:cNvPr>
            <p:cNvPicPr/>
            <p:nvPr/>
          </p:nvPicPr>
          <p:blipFill>
            <a:blip r:embed="rId4" cstate="print"/>
            <a:stretch>
              <a:fillRect/>
            </a:stretch>
          </p:blipFill>
          <p:spPr>
            <a:xfrm>
              <a:off x="1808988" y="655320"/>
              <a:ext cx="1897379" cy="2790443"/>
            </a:xfrm>
            <a:prstGeom prst="rect">
              <a:avLst/>
            </a:prstGeom>
          </p:spPr>
        </p:pic>
      </p:grpSp>
    </p:spTree>
    <p:extLst>
      <p:ext uri="{BB962C8B-B14F-4D97-AF65-F5344CB8AC3E}">
        <p14:creationId xmlns:p14="http://schemas.microsoft.com/office/powerpoint/2010/main" val="618008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99">
            <a:extLst>
              <a:ext uri="{FF2B5EF4-FFF2-40B4-BE49-F238E27FC236}">
                <a16:creationId xmlns:a16="http://schemas.microsoft.com/office/drawing/2014/main" id="{D2BB9C5C-81BD-4540-A561-9AF56AE55B28}"/>
              </a:ext>
            </a:extLst>
          </p:cNvPr>
          <p:cNvSpPr/>
          <p:nvPr/>
        </p:nvSpPr>
        <p:spPr>
          <a:xfrm>
            <a:off x="0" y="0"/>
            <a:ext cx="9144000" cy="680657"/>
          </a:xfrm>
          <a:custGeom>
            <a:avLst/>
            <a:gdLst/>
            <a:ahLst/>
            <a:cxnLst/>
            <a:rect l="l" t="t" r="r" b="b"/>
            <a:pathLst>
              <a:path w="9141460" h="756285">
                <a:moveTo>
                  <a:pt x="9140952" y="0"/>
                </a:moveTo>
                <a:lnTo>
                  <a:pt x="0" y="0"/>
                </a:lnTo>
                <a:lnTo>
                  <a:pt x="0" y="755903"/>
                </a:lnTo>
                <a:lnTo>
                  <a:pt x="9140952" y="755903"/>
                </a:lnTo>
                <a:lnTo>
                  <a:pt x="9140952" y="0"/>
                </a:lnTo>
                <a:close/>
              </a:path>
            </a:pathLst>
          </a:custGeom>
          <a:solidFill>
            <a:srgbClr val="006600"/>
          </a:solidFill>
        </p:spPr>
        <p:txBody>
          <a:bodyPr wrap="square" lIns="0" tIns="0" rIns="0" bIns="0" rtlCol="0"/>
          <a:lstStyle/>
          <a:p>
            <a:pPr defTabSz="822960"/>
            <a:endParaRPr sz="1620">
              <a:solidFill>
                <a:prstClr val="black"/>
              </a:solidFill>
              <a:latin typeface="Calibri"/>
            </a:endParaRPr>
          </a:p>
        </p:txBody>
      </p:sp>
      <p:sp>
        <p:nvSpPr>
          <p:cNvPr id="124" name="Rectangle 123">
            <a:extLst>
              <a:ext uri="{FF2B5EF4-FFF2-40B4-BE49-F238E27FC236}">
                <a16:creationId xmlns:a16="http://schemas.microsoft.com/office/drawing/2014/main" id="{E1E84700-5C48-4F22-9F7A-9A1B59FAEE52}"/>
              </a:ext>
            </a:extLst>
          </p:cNvPr>
          <p:cNvSpPr/>
          <p:nvPr/>
        </p:nvSpPr>
        <p:spPr>
          <a:xfrm>
            <a:off x="76200" y="109519"/>
            <a:ext cx="6325864"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USGS Earth Mapping Resources Initiative (Earth MRI)</a:t>
            </a:r>
          </a:p>
        </p:txBody>
      </p:sp>
      <p:sp>
        <p:nvSpPr>
          <p:cNvPr id="125" name="object 13">
            <a:extLst>
              <a:ext uri="{FF2B5EF4-FFF2-40B4-BE49-F238E27FC236}">
                <a16:creationId xmlns:a16="http://schemas.microsoft.com/office/drawing/2014/main" id="{68094C0F-9149-42CD-B5CA-47437CA551F9}"/>
              </a:ext>
            </a:extLst>
          </p:cNvPr>
          <p:cNvSpPr txBox="1"/>
          <p:nvPr/>
        </p:nvSpPr>
        <p:spPr>
          <a:xfrm>
            <a:off x="3857411" y="1057912"/>
            <a:ext cx="4911471" cy="3739614"/>
          </a:xfrm>
          <a:prstGeom prst="rect">
            <a:avLst/>
          </a:prstGeom>
        </p:spPr>
        <p:txBody>
          <a:bodyPr vert="horz" wrap="square" lIns="0" tIns="10859" rIns="0" bIns="0" rtlCol="0">
            <a:spAutoFit/>
          </a:bodyPr>
          <a:lstStyle/>
          <a:p>
            <a:pPr marL="320040" marR="26861" indent="-308610" defTabSz="822960">
              <a:lnSpc>
                <a:spcPct val="109300"/>
              </a:lnSpc>
              <a:spcBef>
                <a:spcPts val="86"/>
              </a:spcBef>
              <a:buClr>
                <a:schemeClr val="tx1"/>
              </a:buClr>
              <a:buSzPct val="148275"/>
              <a:buFont typeface="Arial"/>
              <a:buChar char="•"/>
              <a:tabLst>
                <a:tab pos="319469" algn="l"/>
                <a:tab pos="320040" algn="l"/>
              </a:tabLst>
            </a:pPr>
            <a:r>
              <a:rPr sz="1305" b="1" spc="-9" dirty="0">
                <a:latin typeface="Arial"/>
                <a:cs typeface="Arial"/>
              </a:rPr>
              <a:t>Partnership </a:t>
            </a:r>
            <a:r>
              <a:rPr sz="1305" b="1" spc="-5" dirty="0">
                <a:latin typeface="Arial"/>
                <a:cs typeface="Arial"/>
              </a:rPr>
              <a:t>between </a:t>
            </a:r>
            <a:r>
              <a:rPr sz="1305" b="1" spc="-9" dirty="0">
                <a:latin typeface="Arial"/>
                <a:cs typeface="Arial"/>
              </a:rPr>
              <a:t>the USGS, State Geological </a:t>
            </a:r>
            <a:r>
              <a:rPr sz="1305" b="1" spc="-14" dirty="0">
                <a:latin typeface="Arial"/>
                <a:cs typeface="Arial"/>
              </a:rPr>
              <a:t>Surveys, </a:t>
            </a:r>
            <a:r>
              <a:rPr sz="1305" b="1" spc="-351" dirty="0">
                <a:latin typeface="Arial"/>
                <a:cs typeface="Arial"/>
              </a:rPr>
              <a:t> </a:t>
            </a:r>
            <a:r>
              <a:rPr sz="1305" b="1" spc="-9" dirty="0">
                <a:latin typeface="Arial"/>
                <a:cs typeface="Arial"/>
              </a:rPr>
              <a:t>and the </a:t>
            </a:r>
            <a:r>
              <a:rPr sz="1305" b="1" spc="-14" dirty="0">
                <a:latin typeface="Arial"/>
                <a:cs typeface="Arial"/>
              </a:rPr>
              <a:t>private</a:t>
            </a:r>
            <a:r>
              <a:rPr sz="1305" b="1" spc="27" dirty="0">
                <a:latin typeface="Arial"/>
                <a:cs typeface="Arial"/>
              </a:rPr>
              <a:t> </a:t>
            </a:r>
            <a:r>
              <a:rPr sz="1305" b="1" spc="-9" dirty="0">
                <a:latin typeface="Arial"/>
                <a:cs typeface="Arial"/>
              </a:rPr>
              <a:t>sector</a:t>
            </a:r>
            <a:r>
              <a:rPr sz="1305" b="1" spc="-5" dirty="0">
                <a:latin typeface="Arial"/>
                <a:cs typeface="Arial"/>
              </a:rPr>
              <a:t> to </a:t>
            </a:r>
            <a:r>
              <a:rPr sz="1305" b="1" spc="-9" dirty="0">
                <a:latin typeface="Arial"/>
                <a:cs typeface="Arial"/>
              </a:rPr>
              <a:t>generate</a:t>
            </a:r>
            <a:r>
              <a:rPr sz="1305" b="1" spc="-23" dirty="0">
                <a:latin typeface="Arial"/>
                <a:cs typeface="Arial"/>
              </a:rPr>
              <a:t> </a:t>
            </a:r>
            <a:r>
              <a:rPr sz="1305" b="1" spc="-9" dirty="0">
                <a:latin typeface="Arial"/>
                <a:cs typeface="Arial"/>
              </a:rPr>
              <a:t>state-of-the-art</a:t>
            </a:r>
            <a:r>
              <a:rPr sz="1305" b="1" spc="-32" dirty="0">
                <a:latin typeface="Arial"/>
                <a:cs typeface="Arial"/>
              </a:rPr>
              <a:t> </a:t>
            </a:r>
            <a:r>
              <a:rPr sz="1305" b="1" spc="-9" dirty="0">
                <a:latin typeface="Arial"/>
                <a:cs typeface="Arial"/>
              </a:rPr>
              <a:t>geologic </a:t>
            </a:r>
            <a:r>
              <a:rPr sz="1305" b="1" spc="-347" dirty="0">
                <a:latin typeface="Arial"/>
                <a:cs typeface="Arial"/>
              </a:rPr>
              <a:t> </a:t>
            </a:r>
            <a:r>
              <a:rPr sz="1305" b="1" spc="-9" dirty="0">
                <a:latin typeface="Arial"/>
                <a:cs typeface="Arial"/>
              </a:rPr>
              <a:t>maps,</a:t>
            </a:r>
            <a:r>
              <a:rPr sz="1305" b="1" spc="-23" dirty="0">
                <a:latin typeface="Arial"/>
                <a:cs typeface="Arial"/>
              </a:rPr>
              <a:t> </a:t>
            </a:r>
            <a:r>
              <a:rPr sz="1305" b="1" spc="-9" dirty="0">
                <a:latin typeface="Arial"/>
                <a:cs typeface="Arial"/>
              </a:rPr>
              <a:t>airborne</a:t>
            </a:r>
            <a:r>
              <a:rPr sz="1305" b="1" spc="-5" dirty="0">
                <a:latin typeface="Arial"/>
                <a:cs typeface="Arial"/>
              </a:rPr>
              <a:t> </a:t>
            </a:r>
            <a:r>
              <a:rPr sz="1305" b="1" spc="-9" dirty="0">
                <a:latin typeface="Arial"/>
                <a:cs typeface="Arial"/>
              </a:rPr>
              <a:t>magnetic</a:t>
            </a:r>
            <a:r>
              <a:rPr sz="1305" b="1" spc="-23" dirty="0">
                <a:latin typeface="Arial"/>
                <a:cs typeface="Arial"/>
              </a:rPr>
              <a:t> </a:t>
            </a:r>
            <a:r>
              <a:rPr sz="1305" b="1" spc="-9" dirty="0">
                <a:latin typeface="Arial"/>
                <a:cs typeface="Arial"/>
              </a:rPr>
              <a:t>and</a:t>
            </a:r>
            <a:r>
              <a:rPr sz="1305" b="1" spc="-14" dirty="0">
                <a:latin typeface="Arial"/>
                <a:cs typeface="Arial"/>
              </a:rPr>
              <a:t> </a:t>
            </a:r>
            <a:r>
              <a:rPr sz="1305" b="1" spc="-9" dirty="0">
                <a:latin typeface="Arial"/>
                <a:cs typeface="Arial"/>
              </a:rPr>
              <a:t>radiometric</a:t>
            </a:r>
            <a:r>
              <a:rPr sz="1305" b="1" spc="-27" dirty="0">
                <a:latin typeface="Arial"/>
                <a:cs typeface="Arial"/>
              </a:rPr>
              <a:t> </a:t>
            </a:r>
            <a:r>
              <a:rPr sz="1305" b="1" spc="-14" dirty="0">
                <a:latin typeface="Arial"/>
                <a:cs typeface="Arial"/>
              </a:rPr>
              <a:t>surveys,</a:t>
            </a:r>
            <a:r>
              <a:rPr sz="1305" b="1" spc="36" dirty="0">
                <a:latin typeface="Arial"/>
                <a:cs typeface="Arial"/>
              </a:rPr>
              <a:t> </a:t>
            </a:r>
            <a:r>
              <a:rPr sz="1305" b="1" spc="-9" dirty="0">
                <a:latin typeface="Arial"/>
                <a:cs typeface="Arial"/>
              </a:rPr>
              <a:t>and </a:t>
            </a:r>
            <a:r>
              <a:rPr sz="1305" b="1" spc="-5" dirty="0">
                <a:latin typeface="Arial"/>
                <a:cs typeface="Arial"/>
              </a:rPr>
              <a:t> </a:t>
            </a:r>
            <a:r>
              <a:rPr sz="1305" b="1" spc="-9" dirty="0">
                <a:latin typeface="Arial"/>
                <a:cs typeface="Arial"/>
              </a:rPr>
              <a:t>surface</a:t>
            </a:r>
            <a:r>
              <a:rPr sz="1305" b="1" spc="-23" dirty="0">
                <a:latin typeface="Arial"/>
                <a:cs typeface="Arial"/>
              </a:rPr>
              <a:t> </a:t>
            </a:r>
            <a:r>
              <a:rPr sz="1305" b="1" spc="-14" dirty="0">
                <a:latin typeface="Arial"/>
                <a:cs typeface="Arial"/>
              </a:rPr>
              <a:t>elevation</a:t>
            </a:r>
            <a:r>
              <a:rPr sz="1305" b="1" spc="14" dirty="0">
                <a:latin typeface="Arial"/>
                <a:cs typeface="Arial"/>
              </a:rPr>
              <a:t> </a:t>
            </a:r>
            <a:r>
              <a:rPr sz="1305" b="1" spc="-9" dirty="0">
                <a:latin typeface="Arial"/>
                <a:cs typeface="Arial"/>
              </a:rPr>
              <a:t>(lidar)</a:t>
            </a:r>
            <a:r>
              <a:rPr sz="1305" b="1" spc="-5" dirty="0">
                <a:latin typeface="Arial"/>
                <a:cs typeface="Arial"/>
              </a:rPr>
              <a:t> </a:t>
            </a:r>
            <a:r>
              <a:rPr sz="1305" b="1" spc="-9" dirty="0">
                <a:latin typeface="Arial"/>
                <a:cs typeface="Arial"/>
              </a:rPr>
              <a:t>data</a:t>
            </a:r>
            <a:r>
              <a:rPr sz="1305" b="1" spc="-14" dirty="0">
                <a:latin typeface="Arial"/>
                <a:cs typeface="Arial"/>
              </a:rPr>
              <a:t> </a:t>
            </a:r>
            <a:r>
              <a:rPr sz="1305" b="1" spc="-9" dirty="0">
                <a:latin typeface="Arial"/>
                <a:cs typeface="Arial"/>
              </a:rPr>
              <a:t>in</a:t>
            </a:r>
            <a:r>
              <a:rPr sz="1305" b="1" spc="5" dirty="0">
                <a:latin typeface="Arial"/>
                <a:cs typeface="Arial"/>
              </a:rPr>
              <a:t> </a:t>
            </a:r>
            <a:r>
              <a:rPr sz="1305" b="1" spc="-9" dirty="0">
                <a:latin typeface="Arial"/>
                <a:cs typeface="Arial"/>
              </a:rPr>
              <a:t>areas</a:t>
            </a:r>
            <a:r>
              <a:rPr sz="1305" b="1" spc="-14" dirty="0">
                <a:latin typeface="Arial"/>
                <a:cs typeface="Arial"/>
              </a:rPr>
              <a:t> permissive</a:t>
            </a:r>
            <a:r>
              <a:rPr sz="1305" b="1" spc="9" dirty="0">
                <a:latin typeface="Arial"/>
                <a:cs typeface="Arial"/>
              </a:rPr>
              <a:t> </a:t>
            </a:r>
            <a:r>
              <a:rPr sz="1305" b="1" spc="-9" dirty="0">
                <a:latin typeface="Arial"/>
                <a:cs typeface="Arial"/>
              </a:rPr>
              <a:t>for </a:t>
            </a:r>
            <a:r>
              <a:rPr sz="1305" b="1" spc="-5" dirty="0">
                <a:latin typeface="Arial"/>
                <a:cs typeface="Arial"/>
              </a:rPr>
              <a:t> </a:t>
            </a:r>
            <a:r>
              <a:rPr sz="1305" b="1" spc="-9" dirty="0">
                <a:latin typeface="Arial"/>
                <a:cs typeface="Arial"/>
              </a:rPr>
              <a:t>hosting</a:t>
            </a:r>
            <a:r>
              <a:rPr sz="1305" b="1" spc="-18" dirty="0">
                <a:latin typeface="Arial"/>
                <a:cs typeface="Arial"/>
              </a:rPr>
              <a:t> </a:t>
            </a:r>
            <a:r>
              <a:rPr sz="1305" b="1" spc="-9" dirty="0">
                <a:latin typeface="Arial"/>
                <a:cs typeface="Arial"/>
              </a:rPr>
              <a:t>critical</a:t>
            </a:r>
            <a:r>
              <a:rPr sz="1305" b="1" spc="-23" dirty="0">
                <a:latin typeface="Arial"/>
                <a:cs typeface="Arial"/>
              </a:rPr>
              <a:t> </a:t>
            </a:r>
            <a:r>
              <a:rPr sz="1305" b="1" spc="-9" dirty="0">
                <a:latin typeface="Arial"/>
                <a:cs typeface="Arial"/>
              </a:rPr>
              <a:t>minerals</a:t>
            </a:r>
            <a:endParaRPr sz="1305" dirty="0">
              <a:latin typeface="Arial"/>
              <a:cs typeface="Arial"/>
            </a:endParaRPr>
          </a:p>
          <a:p>
            <a:pPr marL="320040" marR="4572" indent="-308610" defTabSz="822960">
              <a:lnSpc>
                <a:spcPct val="109400"/>
              </a:lnSpc>
              <a:spcBef>
                <a:spcPts val="891"/>
              </a:spcBef>
              <a:buClr>
                <a:schemeClr val="tx1"/>
              </a:buClr>
              <a:buSzPct val="148275"/>
              <a:buFont typeface="Arial"/>
              <a:buChar char="•"/>
              <a:tabLst>
                <a:tab pos="319469" algn="l"/>
                <a:tab pos="320040" algn="l"/>
              </a:tabLst>
            </a:pPr>
            <a:r>
              <a:rPr lang="en-US" sz="1305" b="1" u="sng" spc="-14" dirty="0">
                <a:latin typeface="Arial"/>
                <a:cs typeface="Arial"/>
              </a:rPr>
              <a:t>Goal:  I</a:t>
            </a:r>
            <a:r>
              <a:rPr sz="1305" b="1" spc="-14" dirty="0">
                <a:latin typeface="Arial"/>
                <a:cs typeface="Arial"/>
              </a:rPr>
              <a:t>mprove </a:t>
            </a:r>
            <a:r>
              <a:rPr sz="1305" b="1" spc="-9" dirty="0">
                <a:latin typeface="Arial"/>
                <a:cs typeface="Arial"/>
              </a:rPr>
              <a:t>the knowledge of the geologic </a:t>
            </a:r>
            <a:r>
              <a:rPr sz="1305" b="1" spc="-5" dirty="0">
                <a:latin typeface="Arial"/>
                <a:cs typeface="Arial"/>
              </a:rPr>
              <a:t>framework </a:t>
            </a:r>
            <a:r>
              <a:rPr sz="1305" b="1" spc="-9" dirty="0">
                <a:latin typeface="Arial"/>
                <a:cs typeface="Arial"/>
              </a:rPr>
              <a:t>of </a:t>
            </a:r>
            <a:r>
              <a:rPr sz="1305" b="1" spc="-351" dirty="0">
                <a:latin typeface="Arial"/>
                <a:cs typeface="Arial"/>
              </a:rPr>
              <a:t> </a:t>
            </a:r>
            <a:r>
              <a:rPr sz="1305" b="1" spc="-9" dirty="0">
                <a:latin typeface="Arial"/>
                <a:cs typeface="Arial"/>
              </a:rPr>
              <a:t>the United States and </a:t>
            </a:r>
            <a:r>
              <a:rPr sz="1305" b="1" spc="-5" dirty="0">
                <a:latin typeface="Arial"/>
                <a:cs typeface="Arial"/>
              </a:rPr>
              <a:t>to </a:t>
            </a:r>
            <a:r>
              <a:rPr sz="1305" b="1" spc="-9" dirty="0">
                <a:latin typeface="Arial"/>
                <a:cs typeface="Arial"/>
              </a:rPr>
              <a:t>identify areas that </a:t>
            </a:r>
            <a:r>
              <a:rPr sz="1305" b="1" spc="-18" dirty="0">
                <a:latin typeface="Arial"/>
                <a:cs typeface="Arial"/>
              </a:rPr>
              <a:t>have </a:t>
            </a:r>
            <a:r>
              <a:rPr sz="1305" b="1" spc="-9" dirty="0">
                <a:latin typeface="Arial"/>
                <a:cs typeface="Arial"/>
              </a:rPr>
              <a:t>the </a:t>
            </a:r>
            <a:r>
              <a:rPr sz="1305" b="1" spc="-5" dirty="0">
                <a:latin typeface="Arial"/>
                <a:cs typeface="Arial"/>
              </a:rPr>
              <a:t> </a:t>
            </a:r>
            <a:r>
              <a:rPr sz="1305" b="1" spc="-9" dirty="0">
                <a:latin typeface="Arial"/>
                <a:cs typeface="Arial"/>
              </a:rPr>
              <a:t>potential </a:t>
            </a:r>
            <a:r>
              <a:rPr sz="1305" b="1" spc="-5" dirty="0">
                <a:latin typeface="Arial"/>
                <a:cs typeface="Arial"/>
              </a:rPr>
              <a:t>to </a:t>
            </a:r>
            <a:r>
              <a:rPr sz="1305" b="1" spc="-9" dirty="0">
                <a:latin typeface="Arial"/>
                <a:cs typeface="Arial"/>
              </a:rPr>
              <a:t>contain </a:t>
            </a:r>
            <a:r>
              <a:rPr sz="1305" b="1" spc="-14" dirty="0">
                <a:latin typeface="Arial"/>
                <a:cs typeface="Arial"/>
              </a:rPr>
              <a:t>undiscovered </a:t>
            </a:r>
            <a:r>
              <a:rPr sz="1305" b="1" spc="-9" dirty="0">
                <a:latin typeface="Arial"/>
                <a:cs typeface="Arial"/>
              </a:rPr>
              <a:t>critical mineral </a:t>
            </a:r>
            <a:r>
              <a:rPr sz="1305" b="1" spc="-5" dirty="0">
                <a:latin typeface="Arial"/>
                <a:cs typeface="Arial"/>
              </a:rPr>
              <a:t> </a:t>
            </a:r>
            <a:r>
              <a:rPr sz="1305" b="1" spc="-9" dirty="0">
                <a:latin typeface="Arial"/>
                <a:cs typeface="Arial"/>
              </a:rPr>
              <a:t>resources</a:t>
            </a:r>
            <a:endParaRPr sz="1305" dirty="0">
              <a:latin typeface="Arial"/>
              <a:cs typeface="Arial"/>
            </a:endParaRPr>
          </a:p>
          <a:p>
            <a:pPr marL="320040" marR="512064" indent="-308610" defTabSz="822960">
              <a:lnSpc>
                <a:spcPct val="109300"/>
              </a:lnSpc>
              <a:spcBef>
                <a:spcPts val="887"/>
              </a:spcBef>
              <a:buClr>
                <a:schemeClr val="tx1"/>
              </a:buClr>
              <a:buSzPct val="148275"/>
              <a:buFont typeface="Arial"/>
              <a:buChar char="•"/>
              <a:tabLst>
                <a:tab pos="319469" algn="l"/>
                <a:tab pos="320040" algn="l"/>
              </a:tabLst>
            </a:pPr>
            <a:r>
              <a:rPr sz="1305" b="1" spc="-9" dirty="0">
                <a:latin typeface="Arial"/>
                <a:cs typeface="Arial"/>
              </a:rPr>
              <a:t>Data</a:t>
            </a:r>
            <a:r>
              <a:rPr sz="1305" b="1" spc="-18" dirty="0">
                <a:latin typeface="Arial"/>
                <a:cs typeface="Arial"/>
              </a:rPr>
              <a:t> have</a:t>
            </a:r>
            <a:r>
              <a:rPr sz="1305" b="1" spc="23" dirty="0">
                <a:latin typeface="Arial"/>
                <a:cs typeface="Arial"/>
              </a:rPr>
              <a:t> </a:t>
            </a:r>
            <a:r>
              <a:rPr sz="1305" b="1" spc="-9" dirty="0">
                <a:latin typeface="Arial"/>
                <a:cs typeface="Arial"/>
              </a:rPr>
              <a:t>additional broad</a:t>
            </a:r>
            <a:r>
              <a:rPr sz="1305" b="1" spc="-14" dirty="0">
                <a:latin typeface="Arial"/>
                <a:cs typeface="Arial"/>
              </a:rPr>
              <a:t> </a:t>
            </a:r>
            <a:r>
              <a:rPr sz="1305" b="1" spc="-9" dirty="0">
                <a:latin typeface="Arial"/>
                <a:cs typeface="Arial"/>
              </a:rPr>
              <a:t>applications</a:t>
            </a:r>
            <a:r>
              <a:rPr sz="1305" b="1" spc="-14" dirty="0">
                <a:latin typeface="Arial"/>
                <a:cs typeface="Arial"/>
              </a:rPr>
              <a:t> </a:t>
            </a:r>
            <a:r>
              <a:rPr sz="1305" b="1" spc="-5" dirty="0">
                <a:latin typeface="Arial"/>
                <a:cs typeface="Arial"/>
              </a:rPr>
              <a:t>to</a:t>
            </a:r>
            <a:r>
              <a:rPr sz="1305" b="1" spc="-14" dirty="0">
                <a:latin typeface="Arial"/>
                <a:cs typeface="Arial"/>
              </a:rPr>
              <a:t> </a:t>
            </a:r>
            <a:r>
              <a:rPr sz="1305" b="1" spc="-27" dirty="0">
                <a:latin typeface="Arial"/>
                <a:cs typeface="Arial"/>
              </a:rPr>
              <a:t>energy, </a:t>
            </a:r>
            <a:r>
              <a:rPr sz="1305" b="1" spc="-23" dirty="0">
                <a:latin typeface="Arial"/>
                <a:cs typeface="Arial"/>
              </a:rPr>
              <a:t> </a:t>
            </a:r>
            <a:r>
              <a:rPr sz="1305" b="1" spc="-14" dirty="0">
                <a:latin typeface="Arial"/>
                <a:cs typeface="Arial"/>
              </a:rPr>
              <a:t>groundwater, </a:t>
            </a:r>
            <a:r>
              <a:rPr sz="1305" b="1" spc="-9" dirty="0">
                <a:latin typeface="Arial"/>
                <a:cs typeface="Arial"/>
              </a:rPr>
              <a:t>natural hazards, and other geoscience </a:t>
            </a:r>
            <a:r>
              <a:rPr sz="1305" b="1" spc="-351" dirty="0">
                <a:latin typeface="Arial"/>
                <a:cs typeface="Arial"/>
              </a:rPr>
              <a:t> </a:t>
            </a:r>
            <a:r>
              <a:rPr sz="1305" b="1" spc="-9" dirty="0">
                <a:latin typeface="Arial"/>
                <a:cs typeface="Arial"/>
              </a:rPr>
              <a:t>issues</a:t>
            </a:r>
            <a:endParaRPr sz="1305" dirty="0">
              <a:latin typeface="Arial"/>
              <a:cs typeface="Arial"/>
            </a:endParaRPr>
          </a:p>
          <a:p>
            <a:pPr marL="320040" marR="576072" indent="-308610" defTabSz="822960">
              <a:lnSpc>
                <a:spcPct val="109000"/>
              </a:lnSpc>
              <a:spcBef>
                <a:spcPts val="909"/>
              </a:spcBef>
              <a:buClr>
                <a:schemeClr val="tx1"/>
              </a:buClr>
              <a:buSzPct val="148275"/>
              <a:buFont typeface="Arial"/>
              <a:buChar char="•"/>
              <a:tabLst>
                <a:tab pos="319469" algn="l"/>
                <a:tab pos="320040" algn="l"/>
              </a:tabLst>
            </a:pPr>
            <a:r>
              <a:rPr sz="1305" b="1" spc="-9" dirty="0">
                <a:latin typeface="Arial"/>
                <a:cs typeface="Arial"/>
              </a:rPr>
              <a:t>Earth</a:t>
            </a:r>
            <a:r>
              <a:rPr sz="1305" b="1" spc="-14" dirty="0">
                <a:latin typeface="Arial"/>
                <a:cs typeface="Arial"/>
              </a:rPr>
              <a:t> </a:t>
            </a:r>
            <a:r>
              <a:rPr sz="1305" b="1" spc="-9" dirty="0">
                <a:latin typeface="Arial"/>
                <a:cs typeface="Arial"/>
              </a:rPr>
              <a:t>MRI is</a:t>
            </a:r>
            <a:r>
              <a:rPr sz="1305" b="1" dirty="0">
                <a:latin typeface="Arial"/>
                <a:cs typeface="Arial"/>
              </a:rPr>
              <a:t> </a:t>
            </a:r>
            <a:r>
              <a:rPr sz="1305" b="1" spc="-9" dirty="0">
                <a:latin typeface="Arial"/>
                <a:cs typeface="Arial"/>
              </a:rPr>
              <a:t>stimulating</a:t>
            </a:r>
            <a:r>
              <a:rPr sz="1305" b="1" spc="-18" dirty="0">
                <a:latin typeface="Arial"/>
                <a:cs typeface="Arial"/>
              </a:rPr>
              <a:t> </a:t>
            </a:r>
            <a:r>
              <a:rPr sz="1305" b="1" spc="-9" dirty="0">
                <a:latin typeface="Arial"/>
                <a:cs typeface="Arial"/>
              </a:rPr>
              <a:t>a</a:t>
            </a:r>
            <a:r>
              <a:rPr sz="1305" b="1" dirty="0">
                <a:latin typeface="Arial"/>
                <a:cs typeface="Arial"/>
              </a:rPr>
              <a:t> </a:t>
            </a:r>
            <a:r>
              <a:rPr sz="1305" b="1" spc="-9" dirty="0">
                <a:latin typeface="Arial"/>
                <a:cs typeface="Arial"/>
              </a:rPr>
              <a:t>renaissance</a:t>
            </a:r>
            <a:r>
              <a:rPr sz="1305" b="1" spc="-23" dirty="0">
                <a:latin typeface="Arial"/>
                <a:cs typeface="Arial"/>
              </a:rPr>
              <a:t> </a:t>
            </a:r>
            <a:r>
              <a:rPr sz="1305" b="1" spc="-9" dirty="0">
                <a:latin typeface="Arial"/>
                <a:cs typeface="Arial"/>
              </a:rPr>
              <a:t>in</a:t>
            </a:r>
            <a:r>
              <a:rPr sz="1305" b="1" dirty="0">
                <a:latin typeface="Arial"/>
                <a:cs typeface="Arial"/>
              </a:rPr>
              <a:t> </a:t>
            </a:r>
            <a:r>
              <a:rPr sz="1305" b="1" spc="-9" dirty="0">
                <a:latin typeface="Arial"/>
                <a:cs typeface="Arial"/>
              </a:rPr>
              <a:t>economic </a:t>
            </a:r>
            <a:r>
              <a:rPr sz="1305" b="1" spc="-347" dirty="0">
                <a:latin typeface="Arial"/>
                <a:cs typeface="Arial"/>
              </a:rPr>
              <a:t> </a:t>
            </a:r>
            <a:r>
              <a:rPr sz="1305" b="1" spc="-9" dirty="0">
                <a:latin typeface="Arial"/>
                <a:cs typeface="Arial"/>
              </a:rPr>
              <a:t>geology research</a:t>
            </a:r>
            <a:r>
              <a:rPr sz="1305" b="1" spc="-32" dirty="0">
                <a:latin typeface="Arial"/>
                <a:cs typeface="Arial"/>
              </a:rPr>
              <a:t> </a:t>
            </a:r>
            <a:r>
              <a:rPr sz="1305" b="1" spc="-9" dirty="0">
                <a:latin typeface="Arial"/>
                <a:cs typeface="Arial"/>
              </a:rPr>
              <a:t>community</a:t>
            </a:r>
            <a:endParaRPr lang="en-US" sz="1305" b="1" spc="-9" dirty="0">
              <a:latin typeface="Arial"/>
              <a:cs typeface="Arial"/>
            </a:endParaRPr>
          </a:p>
          <a:p>
            <a:pPr marL="320040" marR="576072" indent="-308610" defTabSz="822960">
              <a:lnSpc>
                <a:spcPct val="109000"/>
              </a:lnSpc>
              <a:spcBef>
                <a:spcPts val="909"/>
              </a:spcBef>
              <a:buClr>
                <a:schemeClr val="tx1"/>
              </a:buClr>
              <a:buSzPct val="148275"/>
              <a:buFont typeface="Arial"/>
              <a:buChar char="•"/>
              <a:tabLst>
                <a:tab pos="319469" algn="l"/>
                <a:tab pos="320040" algn="l"/>
              </a:tabLst>
            </a:pPr>
            <a:r>
              <a:rPr lang="en-US" sz="1305" b="1" spc="-9" dirty="0">
                <a:latin typeface="Arial"/>
                <a:cs typeface="Arial"/>
              </a:rPr>
              <a:t>FY2022 funding levels pending. Base at $10.6M</a:t>
            </a:r>
            <a:endParaRPr sz="1305" dirty="0">
              <a:latin typeface="Arial"/>
              <a:cs typeface="Arial"/>
            </a:endParaRPr>
          </a:p>
        </p:txBody>
      </p:sp>
      <p:pic>
        <p:nvPicPr>
          <p:cNvPr id="126" name="object 14">
            <a:extLst>
              <a:ext uri="{FF2B5EF4-FFF2-40B4-BE49-F238E27FC236}">
                <a16:creationId xmlns:a16="http://schemas.microsoft.com/office/drawing/2014/main" id="{468A31E6-8647-4189-89B0-36BACC8A94B3}"/>
              </a:ext>
            </a:extLst>
          </p:cNvPr>
          <p:cNvPicPr/>
          <p:nvPr/>
        </p:nvPicPr>
        <p:blipFill>
          <a:blip r:embed="rId2" cstate="print"/>
          <a:stretch>
            <a:fillRect/>
          </a:stretch>
        </p:blipFill>
        <p:spPr>
          <a:xfrm>
            <a:off x="508549" y="656293"/>
            <a:ext cx="3186227" cy="3850080"/>
          </a:xfrm>
          <a:prstGeom prst="rect">
            <a:avLst/>
          </a:prstGeom>
        </p:spPr>
      </p:pic>
    </p:spTree>
    <p:extLst>
      <p:ext uri="{BB962C8B-B14F-4D97-AF65-F5344CB8AC3E}">
        <p14:creationId xmlns:p14="http://schemas.microsoft.com/office/powerpoint/2010/main" val="643096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99">
            <a:extLst>
              <a:ext uri="{FF2B5EF4-FFF2-40B4-BE49-F238E27FC236}">
                <a16:creationId xmlns:a16="http://schemas.microsoft.com/office/drawing/2014/main" id="{D2BB9C5C-81BD-4540-A561-9AF56AE55B28}"/>
              </a:ext>
            </a:extLst>
          </p:cNvPr>
          <p:cNvSpPr/>
          <p:nvPr/>
        </p:nvSpPr>
        <p:spPr>
          <a:xfrm>
            <a:off x="-11713" y="-43530"/>
            <a:ext cx="9144000" cy="680657"/>
          </a:xfrm>
          <a:custGeom>
            <a:avLst/>
            <a:gdLst/>
            <a:ahLst/>
            <a:cxnLst/>
            <a:rect l="l" t="t" r="r" b="b"/>
            <a:pathLst>
              <a:path w="9141460" h="756285">
                <a:moveTo>
                  <a:pt x="9140952" y="0"/>
                </a:moveTo>
                <a:lnTo>
                  <a:pt x="0" y="0"/>
                </a:lnTo>
                <a:lnTo>
                  <a:pt x="0" y="755903"/>
                </a:lnTo>
                <a:lnTo>
                  <a:pt x="9140952" y="755903"/>
                </a:lnTo>
                <a:lnTo>
                  <a:pt x="9140952" y="0"/>
                </a:lnTo>
                <a:close/>
              </a:path>
            </a:pathLst>
          </a:custGeom>
          <a:solidFill>
            <a:srgbClr val="006600"/>
          </a:solidFill>
        </p:spPr>
        <p:txBody>
          <a:bodyPr wrap="square" lIns="0" tIns="0" rIns="0" bIns="0" rtlCol="0"/>
          <a:lstStyle/>
          <a:p>
            <a:pPr defTabSz="822960"/>
            <a:endParaRPr sz="1620">
              <a:solidFill>
                <a:prstClr val="black"/>
              </a:solidFill>
              <a:latin typeface="Calibri"/>
            </a:endParaRPr>
          </a:p>
        </p:txBody>
      </p:sp>
      <p:sp>
        <p:nvSpPr>
          <p:cNvPr id="8" name="Rectangle 7">
            <a:extLst>
              <a:ext uri="{FF2B5EF4-FFF2-40B4-BE49-F238E27FC236}">
                <a16:creationId xmlns:a16="http://schemas.microsoft.com/office/drawing/2014/main" id="{5C0EB7B0-69A4-44D8-A6BF-8D6B3B62A600}"/>
              </a:ext>
            </a:extLst>
          </p:cNvPr>
          <p:cNvSpPr/>
          <p:nvPr/>
        </p:nvSpPr>
        <p:spPr>
          <a:xfrm>
            <a:off x="76199" y="0"/>
            <a:ext cx="8791903" cy="1138773"/>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Project Phase by Critical Mineral Commodity</a:t>
            </a:r>
          </a:p>
          <a:p>
            <a:r>
              <a:rPr lang="en-US" sz="1400" b="1" i="1" spc="27" dirty="0">
                <a:solidFill>
                  <a:srgbClr val="FFFFFF"/>
                </a:solidFill>
                <a:latin typeface="Arial"/>
                <a:cs typeface="Arial"/>
              </a:rPr>
              <a:t>U.S.</a:t>
            </a:r>
            <a:r>
              <a:rPr lang="en-US" sz="1400" b="1" i="1" spc="86" dirty="0">
                <a:solidFill>
                  <a:srgbClr val="FFFFFF"/>
                </a:solidFill>
                <a:latin typeface="Arial"/>
                <a:cs typeface="Arial"/>
              </a:rPr>
              <a:t> </a:t>
            </a:r>
            <a:r>
              <a:rPr lang="en-US" sz="1400" b="1" i="1" spc="27" dirty="0">
                <a:solidFill>
                  <a:srgbClr val="FFFFFF"/>
                </a:solidFill>
                <a:latin typeface="Arial"/>
                <a:cs typeface="Arial"/>
              </a:rPr>
              <a:t>list</a:t>
            </a:r>
            <a:r>
              <a:rPr lang="en-US" sz="1400" b="1" i="1" spc="72" dirty="0">
                <a:solidFill>
                  <a:srgbClr val="FFFFFF"/>
                </a:solidFill>
                <a:latin typeface="Arial"/>
                <a:cs typeface="Arial"/>
              </a:rPr>
              <a:t> </a:t>
            </a:r>
            <a:r>
              <a:rPr lang="en-US" sz="1400" b="1" i="1" spc="18" dirty="0">
                <a:solidFill>
                  <a:srgbClr val="FFFFFF"/>
                </a:solidFill>
                <a:latin typeface="Arial"/>
                <a:cs typeface="Arial"/>
              </a:rPr>
              <a:t>of</a:t>
            </a:r>
            <a:r>
              <a:rPr lang="en-US" sz="1400" b="1" i="1" spc="77" dirty="0">
                <a:solidFill>
                  <a:srgbClr val="FFFFFF"/>
                </a:solidFill>
                <a:latin typeface="Arial"/>
                <a:cs typeface="Arial"/>
              </a:rPr>
              <a:t> </a:t>
            </a:r>
            <a:r>
              <a:rPr lang="en-US" sz="1400" b="1" i="1" spc="18" dirty="0">
                <a:solidFill>
                  <a:srgbClr val="FFFFFF"/>
                </a:solidFill>
                <a:latin typeface="Arial"/>
                <a:cs typeface="Arial"/>
              </a:rPr>
              <a:t>35</a:t>
            </a:r>
            <a:r>
              <a:rPr lang="en-US" sz="1400" b="1" i="1" spc="81" dirty="0">
                <a:solidFill>
                  <a:srgbClr val="FFFFFF"/>
                </a:solidFill>
                <a:latin typeface="Arial"/>
                <a:cs typeface="Arial"/>
              </a:rPr>
              <a:t> </a:t>
            </a:r>
            <a:r>
              <a:rPr lang="en-US" sz="1400" b="1" i="1" spc="36" dirty="0">
                <a:solidFill>
                  <a:srgbClr val="FFFFFF"/>
                </a:solidFill>
                <a:latin typeface="Arial"/>
                <a:cs typeface="Arial"/>
              </a:rPr>
              <a:t>critical</a:t>
            </a:r>
            <a:r>
              <a:rPr lang="en-US" sz="1400" b="1" i="1" spc="63" dirty="0">
                <a:solidFill>
                  <a:srgbClr val="FFFFFF"/>
                </a:solidFill>
                <a:latin typeface="Arial"/>
                <a:cs typeface="Arial"/>
              </a:rPr>
              <a:t> </a:t>
            </a:r>
            <a:r>
              <a:rPr lang="en-US" sz="1400" b="1" i="1" spc="32" dirty="0">
                <a:solidFill>
                  <a:srgbClr val="FFFFFF"/>
                </a:solidFill>
                <a:latin typeface="Arial"/>
                <a:cs typeface="Arial"/>
              </a:rPr>
              <a:t>minerals</a:t>
            </a:r>
            <a:r>
              <a:rPr lang="en-US" sz="1400" b="1" i="1" spc="81" dirty="0">
                <a:solidFill>
                  <a:srgbClr val="FFFFFF"/>
                </a:solidFill>
                <a:latin typeface="Arial"/>
                <a:cs typeface="Arial"/>
              </a:rPr>
              <a:t> </a:t>
            </a:r>
            <a:r>
              <a:rPr lang="en-US" sz="1400" b="1" i="1" spc="41" dirty="0">
                <a:solidFill>
                  <a:srgbClr val="FFFFFF"/>
                </a:solidFill>
                <a:latin typeface="Arial"/>
                <a:cs typeface="Arial"/>
              </a:rPr>
              <a:t>(2018)</a:t>
            </a:r>
            <a:endParaRPr lang="en-US" sz="1400" dirty="0">
              <a:latin typeface="Arial"/>
              <a:cs typeface="Arial"/>
            </a:endParaRPr>
          </a:p>
          <a:p>
            <a:endParaRPr lang="en-US" b="1" i="1" dirty="0">
              <a:latin typeface="Arial" panose="020B0604020202020204" pitchFamily="34" charset="0"/>
              <a:cs typeface="Arial" panose="020B0604020202020204" pitchFamily="34" charset="0"/>
            </a:endParaRPr>
          </a:p>
          <a:p>
            <a:endParaRPr lang="en-US" b="1" i="1" dirty="0">
              <a:latin typeface="Arial" panose="020B0604020202020204" pitchFamily="34" charset="0"/>
              <a:cs typeface="Arial" panose="020B0604020202020204" pitchFamily="34" charset="0"/>
            </a:endParaRPr>
          </a:p>
        </p:txBody>
      </p:sp>
      <p:sp>
        <p:nvSpPr>
          <p:cNvPr id="22" name="object 11">
            <a:extLst>
              <a:ext uri="{FF2B5EF4-FFF2-40B4-BE49-F238E27FC236}">
                <a16:creationId xmlns:a16="http://schemas.microsoft.com/office/drawing/2014/main" id="{205FDDB9-AFEB-4664-AA38-0BD6678546DB}"/>
              </a:ext>
            </a:extLst>
          </p:cNvPr>
          <p:cNvSpPr txBox="1"/>
          <p:nvPr/>
        </p:nvSpPr>
        <p:spPr>
          <a:xfrm>
            <a:off x="5389473" y="1242670"/>
            <a:ext cx="1484186" cy="2903808"/>
          </a:xfrm>
          <a:prstGeom prst="rect">
            <a:avLst/>
          </a:prstGeom>
          <a:solidFill>
            <a:srgbClr val="CAE6F8"/>
          </a:solidFill>
        </p:spPr>
        <p:txBody>
          <a:bodyPr vert="horz" wrap="square" lIns="0" tIns="44006" rIns="0" bIns="0" rtlCol="0">
            <a:spAutoFit/>
          </a:bodyPr>
          <a:lstStyle/>
          <a:p>
            <a:pPr marL="82296" marR="532067">
              <a:lnSpc>
                <a:spcPts val="1557"/>
              </a:lnSpc>
              <a:spcBef>
                <a:spcPts val="347"/>
              </a:spcBef>
            </a:pPr>
            <a:r>
              <a:rPr sz="1305" b="1" u="sng" spc="-9" dirty="0">
                <a:solidFill>
                  <a:prstClr val="black"/>
                </a:solidFill>
                <a:uFill>
                  <a:solidFill>
                    <a:srgbClr val="000000"/>
                  </a:solidFill>
                </a:uFill>
                <a:cs typeface="Arial"/>
              </a:rPr>
              <a:t>Phase 3 </a:t>
            </a:r>
            <a:r>
              <a:rPr sz="1305" b="1" spc="-5" dirty="0">
                <a:solidFill>
                  <a:prstClr val="black"/>
                </a:solidFill>
                <a:cs typeface="Arial"/>
              </a:rPr>
              <a:t> </a:t>
            </a:r>
            <a:r>
              <a:rPr sz="1305" spc="-9" dirty="0">
                <a:solidFill>
                  <a:prstClr val="black"/>
                </a:solidFill>
                <a:cs typeface="Arial"/>
              </a:rPr>
              <a:t>Antimony </a:t>
            </a:r>
            <a:r>
              <a:rPr sz="1305" spc="-5" dirty="0">
                <a:solidFill>
                  <a:prstClr val="black"/>
                </a:solidFill>
                <a:cs typeface="Arial"/>
              </a:rPr>
              <a:t> </a:t>
            </a:r>
            <a:r>
              <a:rPr sz="1305" spc="-9" dirty="0">
                <a:solidFill>
                  <a:prstClr val="black"/>
                </a:solidFill>
                <a:cs typeface="Arial"/>
              </a:rPr>
              <a:t>Barite </a:t>
            </a:r>
            <a:r>
              <a:rPr sz="1305" spc="-5" dirty="0">
                <a:solidFill>
                  <a:prstClr val="black"/>
                </a:solidFill>
                <a:cs typeface="Arial"/>
              </a:rPr>
              <a:t> </a:t>
            </a:r>
            <a:r>
              <a:rPr sz="1305" spc="-9" dirty="0">
                <a:solidFill>
                  <a:prstClr val="black"/>
                </a:solidFill>
                <a:cs typeface="Arial"/>
              </a:rPr>
              <a:t>Beryllium </a:t>
            </a:r>
            <a:r>
              <a:rPr sz="1305" spc="-5" dirty="0">
                <a:solidFill>
                  <a:prstClr val="black"/>
                </a:solidFill>
                <a:cs typeface="Arial"/>
              </a:rPr>
              <a:t> </a:t>
            </a:r>
            <a:r>
              <a:rPr sz="1305" spc="-9" dirty="0">
                <a:solidFill>
                  <a:prstClr val="black"/>
                </a:solidFill>
                <a:cs typeface="Arial"/>
              </a:rPr>
              <a:t>Chromium </a:t>
            </a:r>
            <a:r>
              <a:rPr sz="1305" spc="-5" dirty="0">
                <a:solidFill>
                  <a:prstClr val="black"/>
                </a:solidFill>
                <a:cs typeface="Arial"/>
              </a:rPr>
              <a:t> </a:t>
            </a:r>
            <a:r>
              <a:rPr sz="1305" spc="-9" dirty="0">
                <a:solidFill>
                  <a:prstClr val="black"/>
                </a:solidFill>
                <a:cs typeface="Arial"/>
              </a:rPr>
              <a:t>Fluorspar </a:t>
            </a:r>
            <a:r>
              <a:rPr sz="1305" spc="-5" dirty="0">
                <a:solidFill>
                  <a:prstClr val="black"/>
                </a:solidFill>
                <a:cs typeface="Arial"/>
              </a:rPr>
              <a:t> </a:t>
            </a:r>
            <a:r>
              <a:rPr sz="1305" spc="-9" dirty="0">
                <a:solidFill>
                  <a:prstClr val="black"/>
                </a:solidFill>
                <a:cs typeface="Arial"/>
              </a:rPr>
              <a:t>Hafnium </a:t>
            </a:r>
            <a:r>
              <a:rPr sz="1305" spc="-5" dirty="0">
                <a:solidFill>
                  <a:prstClr val="black"/>
                </a:solidFill>
                <a:cs typeface="Arial"/>
              </a:rPr>
              <a:t> </a:t>
            </a:r>
            <a:r>
              <a:rPr sz="1305" spc="-9" dirty="0">
                <a:solidFill>
                  <a:prstClr val="black"/>
                </a:solidFill>
                <a:cs typeface="Arial"/>
              </a:rPr>
              <a:t>Helium </a:t>
            </a:r>
            <a:r>
              <a:rPr sz="1305" spc="-5" dirty="0">
                <a:solidFill>
                  <a:prstClr val="black"/>
                </a:solidFill>
                <a:cs typeface="Arial"/>
              </a:rPr>
              <a:t> </a:t>
            </a:r>
            <a:r>
              <a:rPr sz="1305" spc="-9" dirty="0">
                <a:solidFill>
                  <a:prstClr val="black"/>
                </a:solidFill>
                <a:cs typeface="Arial"/>
              </a:rPr>
              <a:t>Magnesium </a:t>
            </a:r>
            <a:r>
              <a:rPr sz="1305" spc="-351" dirty="0">
                <a:solidFill>
                  <a:prstClr val="black"/>
                </a:solidFill>
                <a:cs typeface="Arial"/>
              </a:rPr>
              <a:t> </a:t>
            </a:r>
            <a:r>
              <a:rPr sz="1305" spc="-9" dirty="0">
                <a:solidFill>
                  <a:prstClr val="black"/>
                </a:solidFill>
                <a:cs typeface="Arial"/>
              </a:rPr>
              <a:t>Manganes</a:t>
            </a:r>
            <a:r>
              <a:rPr sz="1305" spc="-5" dirty="0">
                <a:solidFill>
                  <a:prstClr val="black"/>
                </a:solidFill>
                <a:cs typeface="Arial"/>
              </a:rPr>
              <a:t>e  </a:t>
            </a:r>
            <a:r>
              <a:rPr sz="1305" spc="-9" dirty="0">
                <a:solidFill>
                  <a:prstClr val="black"/>
                </a:solidFill>
                <a:cs typeface="Arial"/>
              </a:rPr>
              <a:t>Potash </a:t>
            </a:r>
            <a:r>
              <a:rPr sz="1305" spc="-5" dirty="0">
                <a:solidFill>
                  <a:prstClr val="black"/>
                </a:solidFill>
                <a:cs typeface="Arial"/>
              </a:rPr>
              <a:t> </a:t>
            </a:r>
            <a:r>
              <a:rPr sz="1305" spc="-9" dirty="0">
                <a:solidFill>
                  <a:prstClr val="black"/>
                </a:solidFill>
                <a:cs typeface="Arial"/>
              </a:rPr>
              <a:t>Uranium </a:t>
            </a:r>
            <a:r>
              <a:rPr sz="1305" spc="-5" dirty="0">
                <a:solidFill>
                  <a:prstClr val="black"/>
                </a:solidFill>
                <a:cs typeface="Arial"/>
              </a:rPr>
              <a:t> </a:t>
            </a:r>
            <a:r>
              <a:rPr sz="1305" spc="-18" dirty="0">
                <a:solidFill>
                  <a:prstClr val="black"/>
                </a:solidFill>
                <a:cs typeface="Arial"/>
              </a:rPr>
              <a:t>Vanadium </a:t>
            </a:r>
            <a:r>
              <a:rPr sz="1305" spc="-14" dirty="0">
                <a:solidFill>
                  <a:prstClr val="black"/>
                </a:solidFill>
                <a:cs typeface="Arial"/>
              </a:rPr>
              <a:t> </a:t>
            </a:r>
            <a:r>
              <a:rPr sz="1305" spc="-9" dirty="0">
                <a:solidFill>
                  <a:prstClr val="black"/>
                </a:solidFill>
                <a:cs typeface="Arial"/>
              </a:rPr>
              <a:t>Zirconium</a:t>
            </a:r>
            <a:endParaRPr sz="1305">
              <a:solidFill>
                <a:prstClr val="black"/>
              </a:solidFill>
              <a:cs typeface="Arial"/>
            </a:endParaRPr>
          </a:p>
        </p:txBody>
      </p:sp>
      <p:sp>
        <p:nvSpPr>
          <p:cNvPr id="23" name="object 15">
            <a:extLst>
              <a:ext uri="{FF2B5EF4-FFF2-40B4-BE49-F238E27FC236}">
                <a16:creationId xmlns:a16="http://schemas.microsoft.com/office/drawing/2014/main" id="{58C41320-83A0-49AE-83DF-BA617DEE5005}"/>
              </a:ext>
            </a:extLst>
          </p:cNvPr>
          <p:cNvSpPr txBox="1"/>
          <p:nvPr/>
        </p:nvSpPr>
        <p:spPr>
          <a:xfrm>
            <a:off x="3356762" y="1244041"/>
            <a:ext cx="1816227" cy="3524106"/>
          </a:xfrm>
          <a:prstGeom prst="rect">
            <a:avLst/>
          </a:prstGeom>
          <a:solidFill>
            <a:srgbClr val="CAE6F8"/>
          </a:solidFill>
        </p:spPr>
        <p:txBody>
          <a:bodyPr vert="horz" wrap="square" lIns="0" tIns="36005" rIns="0" bIns="0" rtlCol="0">
            <a:spAutoFit/>
          </a:bodyPr>
          <a:lstStyle/>
          <a:p>
            <a:pPr marL="81725">
              <a:lnSpc>
                <a:spcPts val="1562"/>
              </a:lnSpc>
              <a:spcBef>
                <a:spcPts val="284"/>
              </a:spcBef>
            </a:pPr>
            <a:r>
              <a:rPr sz="1305" b="1" u="sng" spc="-9" dirty="0">
                <a:solidFill>
                  <a:prstClr val="black"/>
                </a:solidFill>
                <a:uFill>
                  <a:solidFill>
                    <a:srgbClr val="000000"/>
                  </a:solidFill>
                </a:uFill>
                <a:cs typeface="Arial"/>
              </a:rPr>
              <a:t>Phase</a:t>
            </a:r>
            <a:r>
              <a:rPr sz="1305" b="1" u="sng" spc="-54" dirty="0">
                <a:solidFill>
                  <a:prstClr val="black"/>
                </a:solidFill>
                <a:uFill>
                  <a:solidFill>
                    <a:srgbClr val="000000"/>
                  </a:solidFill>
                </a:uFill>
                <a:cs typeface="Arial"/>
              </a:rPr>
              <a:t> </a:t>
            </a:r>
            <a:r>
              <a:rPr sz="1305" b="1" u="sng" spc="-9" dirty="0">
                <a:solidFill>
                  <a:prstClr val="black"/>
                </a:solidFill>
                <a:uFill>
                  <a:solidFill>
                    <a:srgbClr val="000000"/>
                  </a:solidFill>
                </a:uFill>
                <a:cs typeface="Arial"/>
              </a:rPr>
              <a:t>1</a:t>
            </a:r>
            <a:endParaRPr sz="1305">
              <a:solidFill>
                <a:prstClr val="black"/>
              </a:solidFill>
              <a:cs typeface="Arial"/>
            </a:endParaRPr>
          </a:p>
          <a:p>
            <a:pPr marL="158306" marR="298895" indent="-57722">
              <a:lnSpc>
                <a:spcPts val="1557"/>
              </a:lnSpc>
              <a:spcBef>
                <a:spcPts val="54"/>
              </a:spcBef>
            </a:pPr>
            <a:r>
              <a:rPr sz="1305" spc="-9" dirty="0">
                <a:solidFill>
                  <a:prstClr val="black"/>
                </a:solidFill>
                <a:cs typeface="Arial"/>
              </a:rPr>
              <a:t>Rare earth element </a:t>
            </a:r>
            <a:r>
              <a:rPr sz="1305" spc="-356" dirty="0">
                <a:solidFill>
                  <a:prstClr val="black"/>
                </a:solidFill>
                <a:cs typeface="Arial"/>
              </a:rPr>
              <a:t> </a:t>
            </a:r>
            <a:r>
              <a:rPr sz="1305" spc="-9" dirty="0">
                <a:solidFill>
                  <a:prstClr val="black"/>
                </a:solidFill>
                <a:cs typeface="Arial"/>
              </a:rPr>
              <a:t>group</a:t>
            </a:r>
            <a:endParaRPr sz="1305">
              <a:solidFill>
                <a:prstClr val="black"/>
              </a:solidFill>
              <a:cs typeface="Arial"/>
            </a:endParaRPr>
          </a:p>
          <a:p>
            <a:pPr marL="81725">
              <a:lnSpc>
                <a:spcPts val="1498"/>
              </a:lnSpc>
            </a:pPr>
            <a:r>
              <a:rPr sz="1305" b="1" u="sng" spc="-9" dirty="0">
                <a:solidFill>
                  <a:prstClr val="black"/>
                </a:solidFill>
                <a:uFill>
                  <a:solidFill>
                    <a:srgbClr val="000000"/>
                  </a:solidFill>
                </a:uFill>
                <a:cs typeface="Arial"/>
              </a:rPr>
              <a:t>Phase</a:t>
            </a:r>
            <a:r>
              <a:rPr sz="1305" b="1" u="sng" spc="-54" dirty="0">
                <a:solidFill>
                  <a:prstClr val="black"/>
                </a:solidFill>
                <a:uFill>
                  <a:solidFill>
                    <a:srgbClr val="000000"/>
                  </a:solidFill>
                </a:uFill>
                <a:cs typeface="Arial"/>
              </a:rPr>
              <a:t> </a:t>
            </a:r>
            <a:r>
              <a:rPr sz="1305" b="1" u="sng" spc="-9" dirty="0">
                <a:solidFill>
                  <a:prstClr val="black"/>
                </a:solidFill>
                <a:uFill>
                  <a:solidFill>
                    <a:srgbClr val="000000"/>
                  </a:solidFill>
                </a:uFill>
                <a:cs typeface="Arial"/>
              </a:rPr>
              <a:t>2</a:t>
            </a:r>
            <a:endParaRPr sz="1305">
              <a:solidFill>
                <a:prstClr val="black"/>
              </a:solidFill>
              <a:cs typeface="Arial"/>
            </a:endParaRPr>
          </a:p>
          <a:p>
            <a:pPr marL="81725" marR="993267">
              <a:lnSpc>
                <a:spcPts val="1557"/>
              </a:lnSpc>
              <a:spcBef>
                <a:spcPts val="54"/>
              </a:spcBef>
            </a:pPr>
            <a:r>
              <a:rPr sz="1305" spc="-14" dirty="0">
                <a:solidFill>
                  <a:prstClr val="black"/>
                </a:solidFill>
                <a:cs typeface="Arial"/>
              </a:rPr>
              <a:t>A</a:t>
            </a:r>
            <a:r>
              <a:rPr sz="1305" spc="-5" dirty="0">
                <a:solidFill>
                  <a:prstClr val="black"/>
                </a:solidFill>
                <a:cs typeface="Arial"/>
              </a:rPr>
              <a:t>luminum  Cobalt</a:t>
            </a:r>
            <a:endParaRPr sz="1305">
              <a:solidFill>
                <a:prstClr val="black"/>
              </a:solidFill>
              <a:cs typeface="Arial"/>
            </a:endParaRPr>
          </a:p>
          <a:p>
            <a:pPr marL="81725">
              <a:lnSpc>
                <a:spcPts val="1498"/>
              </a:lnSpc>
            </a:pPr>
            <a:r>
              <a:rPr sz="1305" spc="-9" dirty="0">
                <a:solidFill>
                  <a:prstClr val="black"/>
                </a:solidFill>
                <a:cs typeface="Arial"/>
              </a:rPr>
              <a:t>Graphite</a:t>
            </a:r>
            <a:r>
              <a:rPr sz="1305" spc="-32" dirty="0">
                <a:solidFill>
                  <a:prstClr val="black"/>
                </a:solidFill>
                <a:cs typeface="Arial"/>
              </a:rPr>
              <a:t> </a:t>
            </a:r>
            <a:r>
              <a:rPr sz="1305" spc="-5" dirty="0">
                <a:solidFill>
                  <a:prstClr val="black"/>
                </a:solidFill>
                <a:cs typeface="Arial"/>
              </a:rPr>
              <a:t>(natural)</a:t>
            </a:r>
            <a:endParaRPr sz="1305">
              <a:solidFill>
                <a:prstClr val="black"/>
              </a:solidFill>
              <a:cs typeface="Arial"/>
            </a:endParaRPr>
          </a:p>
          <a:p>
            <a:pPr marL="81725" marR="617792">
              <a:lnSpc>
                <a:spcPts val="1557"/>
              </a:lnSpc>
              <a:spcBef>
                <a:spcPts val="54"/>
              </a:spcBef>
            </a:pPr>
            <a:r>
              <a:rPr sz="1305" spc="-9" dirty="0">
                <a:solidFill>
                  <a:prstClr val="black"/>
                </a:solidFill>
                <a:cs typeface="Arial"/>
              </a:rPr>
              <a:t>Lithium </a:t>
            </a:r>
            <a:r>
              <a:rPr sz="1305" spc="-5" dirty="0">
                <a:solidFill>
                  <a:prstClr val="black"/>
                </a:solidFill>
                <a:cs typeface="Arial"/>
              </a:rPr>
              <a:t> </a:t>
            </a:r>
            <a:r>
              <a:rPr sz="1305" spc="-9" dirty="0">
                <a:solidFill>
                  <a:prstClr val="black"/>
                </a:solidFill>
                <a:cs typeface="Arial"/>
              </a:rPr>
              <a:t>Niobium </a:t>
            </a:r>
            <a:r>
              <a:rPr sz="1305" spc="-5" dirty="0">
                <a:solidFill>
                  <a:prstClr val="black"/>
                </a:solidFill>
                <a:cs typeface="Arial"/>
              </a:rPr>
              <a:t> </a:t>
            </a:r>
            <a:r>
              <a:rPr sz="1305" spc="-9" dirty="0">
                <a:solidFill>
                  <a:prstClr val="black"/>
                </a:solidFill>
                <a:cs typeface="Arial"/>
              </a:rPr>
              <a:t>Platinum</a:t>
            </a:r>
            <a:r>
              <a:rPr sz="1305" spc="-45" dirty="0">
                <a:solidFill>
                  <a:prstClr val="black"/>
                </a:solidFill>
                <a:cs typeface="Arial"/>
              </a:rPr>
              <a:t> </a:t>
            </a:r>
            <a:r>
              <a:rPr sz="1305" spc="-9" dirty="0">
                <a:solidFill>
                  <a:prstClr val="black"/>
                </a:solidFill>
                <a:cs typeface="Arial"/>
              </a:rPr>
              <a:t>group </a:t>
            </a:r>
            <a:r>
              <a:rPr sz="1305" spc="-351" dirty="0">
                <a:solidFill>
                  <a:prstClr val="black"/>
                </a:solidFill>
                <a:cs typeface="Arial"/>
              </a:rPr>
              <a:t> </a:t>
            </a:r>
            <a:r>
              <a:rPr sz="1305" spc="-9" dirty="0">
                <a:solidFill>
                  <a:prstClr val="black"/>
                </a:solidFill>
                <a:cs typeface="Arial"/>
              </a:rPr>
              <a:t>elements</a:t>
            </a:r>
            <a:endParaRPr sz="1305">
              <a:solidFill>
                <a:prstClr val="black"/>
              </a:solidFill>
              <a:cs typeface="Arial"/>
            </a:endParaRPr>
          </a:p>
          <a:p>
            <a:pPr marL="81725">
              <a:lnSpc>
                <a:spcPts val="1494"/>
              </a:lnSpc>
            </a:pPr>
            <a:r>
              <a:rPr sz="1305" spc="-9" dirty="0">
                <a:solidFill>
                  <a:prstClr val="black"/>
                </a:solidFill>
                <a:cs typeface="Arial"/>
              </a:rPr>
              <a:t>Rare</a:t>
            </a:r>
            <a:r>
              <a:rPr sz="1305" spc="-27" dirty="0">
                <a:solidFill>
                  <a:prstClr val="black"/>
                </a:solidFill>
                <a:cs typeface="Arial"/>
              </a:rPr>
              <a:t> </a:t>
            </a:r>
            <a:r>
              <a:rPr sz="1305" spc="-9" dirty="0">
                <a:solidFill>
                  <a:prstClr val="black"/>
                </a:solidFill>
                <a:cs typeface="Arial"/>
              </a:rPr>
              <a:t>earth</a:t>
            </a:r>
            <a:r>
              <a:rPr sz="1305" spc="-27" dirty="0">
                <a:solidFill>
                  <a:prstClr val="black"/>
                </a:solidFill>
                <a:cs typeface="Arial"/>
              </a:rPr>
              <a:t> </a:t>
            </a:r>
            <a:r>
              <a:rPr sz="1305" spc="-9" dirty="0">
                <a:solidFill>
                  <a:prstClr val="black"/>
                </a:solidFill>
                <a:cs typeface="Arial"/>
              </a:rPr>
              <a:t>element</a:t>
            </a:r>
            <a:endParaRPr sz="1305">
              <a:solidFill>
                <a:prstClr val="black"/>
              </a:solidFill>
              <a:cs typeface="Arial"/>
            </a:endParaRPr>
          </a:p>
          <a:p>
            <a:pPr marL="81725" marR="1045274" indent="76581">
              <a:lnSpc>
                <a:spcPts val="1557"/>
              </a:lnSpc>
              <a:spcBef>
                <a:spcPts val="54"/>
              </a:spcBef>
            </a:pPr>
            <a:r>
              <a:rPr sz="1305" spc="-9" dirty="0">
                <a:solidFill>
                  <a:prstClr val="black"/>
                </a:solidFill>
                <a:cs typeface="Arial"/>
              </a:rPr>
              <a:t>group </a:t>
            </a:r>
            <a:r>
              <a:rPr sz="1305" spc="-5" dirty="0">
                <a:solidFill>
                  <a:prstClr val="black"/>
                </a:solidFill>
                <a:cs typeface="Arial"/>
              </a:rPr>
              <a:t> </a:t>
            </a:r>
            <a:r>
              <a:rPr sz="1305" spc="-27" dirty="0">
                <a:solidFill>
                  <a:prstClr val="black"/>
                </a:solidFill>
                <a:cs typeface="Arial"/>
              </a:rPr>
              <a:t>Tantalum </a:t>
            </a:r>
            <a:r>
              <a:rPr sz="1305" spc="-351" dirty="0">
                <a:solidFill>
                  <a:prstClr val="black"/>
                </a:solidFill>
                <a:cs typeface="Arial"/>
              </a:rPr>
              <a:t> </a:t>
            </a:r>
            <a:r>
              <a:rPr sz="1305" spc="-23" dirty="0">
                <a:solidFill>
                  <a:prstClr val="black"/>
                </a:solidFill>
                <a:cs typeface="Arial"/>
              </a:rPr>
              <a:t>Tin </a:t>
            </a:r>
            <a:r>
              <a:rPr sz="1305" spc="-18" dirty="0">
                <a:solidFill>
                  <a:prstClr val="black"/>
                </a:solidFill>
                <a:cs typeface="Arial"/>
              </a:rPr>
              <a:t> </a:t>
            </a:r>
            <a:r>
              <a:rPr sz="1305" spc="-14" dirty="0">
                <a:solidFill>
                  <a:prstClr val="black"/>
                </a:solidFill>
                <a:cs typeface="Arial"/>
              </a:rPr>
              <a:t>Titanium </a:t>
            </a:r>
            <a:r>
              <a:rPr sz="1305" spc="-9" dirty="0">
                <a:solidFill>
                  <a:prstClr val="black"/>
                </a:solidFill>
                <a:cs typeface="Arial"/>
              </a:rPr>
              <a:t> </a:t>
            </a:r>
            <a:r>
              <a:rPr sz="1305" spc="-59" dirty="0">
                <a:solidFill>
                  <a:prstClr val="black"/>
                </a:solidFill>
                <a:cs typeface="Arial"/>
              </a:rPr>
              <a:t>T</a:t>
            </a:r>
            <a:r>
              <a:rPr sz="1305" spc="-9" dirty="0">
                <a:solidFill>
                  <a:prstClr val="black"/>
                </a:solidFill>
                <a:cs typeface="Arial"/>
              </a:rPr>
              <a:t>ungsten</a:t>
            </a:r>
            <a:endParaRPr sz="1305">
              <a:solidFill>
                <a:prstClr val="black"/>
              </a:solidFill>
              <a:cs typeface="Arial"/>
            </a:endParaRPr>
          </a:p>
        </p:txBody>
      </p:sp>
      <p:grpSp>
        <p:nvGrpSpPr>
          <p:cNvPr id="24" name="object 16">
            <a:extLst>
              <a:ext uri="{FF2B5EF4-FFF2-40B4-BE49-F238E27FC236}">
                <a16:creationId xmlns:a16="http://schemas.microsoft.com/office/drawing/2014/main" id="{67BC3371-1659-4017-A867-F62C8CFAB4DE}"/>
              </a:ext>
            </a:extLst>
          </p:cNvPr>
          <p:cNvGrpSpPr/>
          <p:nvPr/>
        </p:nvGrpSpPr>
        <p:grpSpPr>
          <a:xfrm>
            <a:off x="7035394" y="1211122"/>
            <a:ext cx="1651635" cy="2614613"/>
            <a:chOff x="7309104" y="1345691"/>
            <a:chExt cx="1835150" cy="2905125"/>
          </a:xfrm>
        </p:grpSpPr>
        <p:pic>
          <p:nvPicPr>
            <p:cNvPr id="25" name="object 17">
              <a:extLst>
                <a:ext uri="{FF2B5EF4-FFF2-40B4-BE49-F238E27FC236}">
                  <a16:creationId xmlns:a16="http://schemas.microsoft.com/office/drawing/2014/main" id="{1453D2DB-7914-4BA5-A9DF-A8A9B8E44252}"/>
                </a:ext>
              </a:extLst>
            </p:cNvPr>
            <p:cNvPicPr/>
            <p:nvPr/>
          </p:nvPicPr>
          <p:blipFill>
            <a:blip r:embed="rId2" cstate="print"/>
            <a:stretch>
              <a:fillRect/>
            </a:stretch>
          </p:blipFill>
          <p:spPr>
            <a:xfrm>
              <a:off x="7327392" y="1354835"/>
              <a:ext cx="1816607" cy="2859023"/>
            </a:xfrm>
            <a:prstGeom prst="rect">
              <a:avLst/>
            </a:prstGeom>
          </p:spPr>
        </p:pic>
        <p:pic>
          <p:nvPicPr>
            <p:cNvPr id="26" name="object 18">
              <a:extLst>
                <a:ext uri="{FF2B5EF4-FFF2-40B4-BE49-F238E27FC236}">
                  <a16:creationId xmlns:a16="http://schemas.microsoft.com/office/drawing/2014/main" id="{4FA9C950-9B02-430B-B14B-788B554E7A32}"/>
                </a:ext>
              </a:extLst>
            </p:cNvPr>
            <p:cNvPicPr/>
            <p:nvPr/>
          </p:nvPicPr>
          <p:blipFill>
            <a:blip r:embed="rId3" cstate="print"/>
            <a:stretch>
              <a:fillRect/>
            </a:stretch>
          </p:blipFill>
          <p:spPr>
            <a:xfrm>
              <a:off x="7309104" y="1345691"/>
              <a:ext cx="1283207" cy="2904743"/>
            </a:xfrm>
            <a:prstGeom prst="rect">
              <a:avLst/>
            </a:prstGeom>
          </p:spPr>
        </p:pic>
        <p:sp>
          <p:nvSpPr>
            <p:cNvPr id="27" name="object 19">
              <a:extLst>
                <a:ext uri="{FF2B5EF4-FFF2-40B4-BE49-F238E27FC236}">
                  <a16:creationId xmlns:a16="http://schemas.microsoft.com/office/drawing/2014/main" id="{3EB9D559-166E-43E9-AE55-4F00971982FB}"/>
                </a:ext>
              </a:extLst>
            </p:cNvPr>
            <p:cNvSpPr/>
            <p:nvPr/>
          </p:nvSpPr>
          <p:spPr>
            <a:xfrm>
              <a:off x="7353300" y="1380743"/>
              <a:ext cx="1714500" cy="2752725"/>
            </a:xfrm>
            <a:custGeom>
              <a:avLst/>
              <a:gdLst/>
              <a:ahLst/>
              <a:cxnLst/>
              <a:rect l="l" t="t" r="r" b="b"/>
              <a:pathLst>
                <a:path w="1714500" h="2752725">
                  <a:moveTo>
                    <a:pt x="1714500" y="0"/>
                  </a:moveTo>
                  <a:lnTo>
                    <a:pt x="0" y="0"/>
                  </a:lnTo>
                  <a:lnTo>
                    <a:pt x="0" y="2752344"/>
                  </a:lnTo>
                  <a:lnTo>
                    <a:pt x="1714500" y="2752344"/>
                  </a:lnTo>
                  <a:lnTo>
                    <a:pt x="1714500" y="0"/>
                  </a:lnTo>
                  <a:close/>
                </a:path>
              </a:pathLst>
            </a:custGeom>
            <a:solidFill>
              <a:srgbClr val="CAE6F8"/>
            </a:solidFill>
          </p:spPr>
          <p:txBody>
            <a:bodyPr wrap="square" lIns="0" tIns="0" rIns="0" bIns="0" rtlCol="0"/>
            <a:lstStyle/>
            <a:p>
              <a:endParaRPr sz="1620">
                <a:solidFill>
                  <a:prstClr val="black"/>
                </a:solidFill>
                <a:latin typeface="Calibri"/>
              </a:endParaRPr>
            </a:p>
          </p:txBody>
        </p:sp>
      </p:grpSp>
      <p:sp>
        <p:nvSpPr>
          <p:cNvPr id="28" name="object 20">
            <a:extLst>
              <a:ext uri="{FF2B5EF4-FFF2-40B4-BE49-F238E27FC236}">
                <a16:creationId xmlns:a16="http://schemas.microsoft.com/office/drawing/2014/main" id="{053031B5-B193-495C-80A7-C2ECBF911D7C}"/>
              </a:ext>
            </a:extLst>
          </p:cNvPr>
          <p:cNvSpPr txBox="1"/>
          <p:nvPr/>
        </p:nvSpPr>
        <p:spPr>
          <a:xfrm>
            <a:off x="7146321" y="1268935"/>
            <a:ext cx="884682" cy="2466894"/>
          </a:xfrm>
          <a:prstGeom prst="rect">
            <a:avLst/>
          </a:prstGeom>
        </p:spPr>
        <p:txBody>
          <a:bodyPr vert="horz" wrap="square" lIns="0" tIns="17717" rIns="0" bIns="0" rtlCol="0">
            <a:spAutoFit/>
          </a:bodyPr>
          <a:lstStyle/>
          <a:p>
            <a:pPr marL="11430" marR="4572">
              <a:lnSpc>
                <a:spcPts val="1557"/>
              </a:lnSpc>
              <a:spcBef>
                <a:spcPts val="140"/>
              </a:spcBef>
            </a:pPr>
            <a:r>
              <a:rPr sz="1305" b="1" u="sng" spc="-9" dirty="0">
                <a:solidFill>
                  <a:prstClr val="black"/>
                </a:solidFill>
                <a:uFill>
                  <a:solidFill>
                    <a:srgbClr val="000000"/>
                  </a:solidFill>
                </a:uFill>
                <a:cs typeface="Arial"/>
              </a:rPr>
              <a:t>Phase 4 </a:t>
            </a:r>
            <a:r>
              <a:rPr sz="1305" b="1" spc="-5" dirty="0">
                <a:solidFill>
                  <a:prstClr val="black"/>
                </a:solidFill>
                <a:cs typeface="Arial"/>
              </a:rPr>
              <a:t> </a:t>
            </a:r>
            <a:r>
              <a:rPr sz="1305" spc="-5" dirty="0">
                <a:solidFill>
                  <a:prstClr val="black"/>
                </a:solidFill>
                <a:cs typeface="Arial"/>
              </a:rPr>
              <a:t>Arsenic </a:t>
            </a:r>
            <a:r>
              <a:rPr sz="1305" dirty="0">
                <a:solidFill>
                  <a:prstClr val="black"/>
                </a:solidFill>
                <a:cs typeface="Arial"/>
              </a:rPr>
              <a:t> </a:t>
            </a:r>
            <a:r>
              <a:rPr sz="1305" spc="-9" dirty="0">
                <a:solidFill>
                  <a:prstClr val="black"/>
                </a:solidFill>
                <a:cs typeface="Arial"/>
              </a:rPr>
              <a:t>Bismuth </a:t>
            </a:r>
            <a:r>
              <a:rPr sz="1305" spc="-5" dirty="0">
                <a:solidFill>
                  <a:prstClr val="black"/>
                </a:solidFill>
                <a:cs typeface="Arial"/>
              </a:rPr>
              <a:t> </a:t>
            </a:r>
            <a:r>
              <a:rPr sz="1305" spc="-9" dirty="0">
                <a:solidFill>
                  <a:prstClr val="black"/>
                </a:solidFill>
                <a:cs typeface="Arial"/>
              </a:rPr>
              <a:t>Cesium </a:t>
            </a:r>
            <a:r>
              <a:rPr sz="1305" spc="-5" dirty="0">
                <a:solidFill>
                  <a:prstClr val="black"/>
                </a:solidFill>
                <a:cs typeface="Arial"/>
              </a:rPr>
              <a:t> </a:t>
            </a:r>
            <a:r>
              <a:rPr sz="1305" spc="-9" dirty="0">
                <a:solidFill>
                  <a:prstClr val="black"/>
                </a:solidFill>
                <a:cs typeface="Arial"/>
              </a:rPr>
              <a:t>Gallium </a:t>
            </a:r>
            <a:r>
              <a:rPr sz="1305" spc="-5" dirty="0">
                <a:solidFill>
                  <a:prstClr val="black"/>
                </a:solidFill>
                <a:cs typeface="Arial"/>
              </a:rPr>
              <a:t> </a:t>
            </a:r>
            <a:r>
              <a:rPr sz="1305" spc="-14" dirty="0">
                <a:solidFill>
                  <a:prstClr val="black"/>
                </a:solidFill>
                <a:cs typeface="Arial"/>
              </a:rPr>
              <a:t>G</a:t>
            </a:r>
            <a:r>
              <a:rPr sz="1305" spc="-5" dirty="0">
                <a:solidFill>
                  <a:prstClr val="black"/>
                </a:solidFill>
                <a:cs typeface="Arial"/>
              </a:rPr>
              <a:t>ermanium  </a:t>
            </a:r>
            <a:r>
              <a:rPr sz="1305" spc="-9" dirty="0">
                <a:solidFill>
                  <a:prstClr val="black"/>
                </a:solidFill>
                <a:cs typeface="Arial"/>
              </a:rPr>
              <a:t>Indium </a:t>
            </a:r>
            <a:r>
              <a:rPr sz="1305" spc="-5" dirty="0">
                <a:solidFill>
                  <a:prstClr val="black"/>
                </a:solidFill>
                <a:cs typeface="Arial"/>
              </a:rPr>
              <a:t> </a:t>
            </a:r>
            <a:r>
              <a:rPr sz="1305" spc="-9" dirty="0">
                <a:solidFill>
                  <a:prstClr val="black"/>
                </a:solidFill>
                <a:cs typeface="Arial"/>
              </a:rPr>
              <a:t>Rhenium </a:t>
            </a:r>
            <a:r>
              <a:rPr sz="1305" spc="-5" dirty="0">
                <a:solidFill>
                  <a:prstClr val="black"/>
                </a:solidFill>
                <a:cs typeface="Arial"/>
              </a:rPr>
              <a:t> </a:t>
            </a:r>
            <a:r>
              <a:rPr sz="1305" spc="-9" dirty="0">
                <a:solidFill>
                  <a:prstClr val="black"/>
                </a:solidFill>
                <a:cs typeface="Arial"/>
              </a:rPr>
              <a:t>Rubidium </a:t>
            </a:r>
            <a:r>
              <a:rPr sz="1305" spc="-5" dirty="0">
                <a:solidFill>
                  <a:prstClr val="black"/>
                </a:solidFill>
                <a:cs typeface="Arial"/>
              </a:rPr>
              <a:t> </a:t>
            </a:r>
            <a:r>
              <a:rPr sz="1305" spc="-9" dirty="0">
                <a:solidFill>
                  <a:prstClr val="black"/>
                </a:solidFill>
                <a:cs typeface="Arial"/>
              </a:rPr>
              <a:t>Scandium </a:t>
            </a:r>
            <a:r>
              <a:rPr sz="1305" spc="-5" dirty="0">
                <a:solidFill>
                  <a:prstClr val="black"/>
                </a:solidFill>
                <a:cs typeface="Arial"/>
              </a:rPr>
              <a:t> </a:t>
            </a:r>
            <a:r>
              <a:rPr sz="1305" spc="-9" dirty="0">
                <a:solidFill>
                  <a:prstClr val="black"/>
                </a:solidFill>
                <a:cs typeface="Arial"/>
              </a:rPr>
              <a:t>Strontium </a:t>
            </a:r>
            <a:r>
              <a:rPr sz="1305" spc="-5" dirty="0">
                <a:solidFill>
                  <a:prstClr val="black"/>
                </a:solidFill>
                <a:cs typeface="Arial"/>
              </a:rPr>
              <a:t> </a:t>
            </a:r>
            <a:r>
              <a:rPr sz="1305" spc="-23" dirty="0">
                <a:solidFill>
                  <a:prstClr val="black"/>
                </a:solidFill>
                <a:cs typeface="Arial"/>
              </a:rPr>
              <a:t>Tellurium</a:t>
            </a:r>
            <a:endParaRPr sz="1305" dirty="0">
              <a:solidFill>
                <a:prstClr val="black"/>
              </a:solidFill>
              <a:cs typeface="Arial"/>
            </a:endParaRPr>
          </a:p>
        </p:txBody>
      </p:sp>
      <p:sp>
        <p:nvSpPr>
          <p:cNvPr id="29" name="object 21">
            <a:extLst>
              <a:ext uri="{FF2B5EF4-FFF2-40B4-BE49-F238E27FC236}">
                <a16:creationId xmlns:a16="http://schemas.microsoft.com/office/drawing/2014/main" id="{7D3E31EF-A509-4B2D-B529-599A71281A04}"/>
              </a:ext>
            </a:extLst>
          </p:cNvPr>
          <p:cNvSpPr txBox="1"/>
          <p:nvPr/>
        </p:nvSpPr>
        <p:spPr>
          <a:xfrm>
            <a:off x="513436" y="1673095"/>
            <a:ext cx="2783205" cy="2779222"/>
          </a:xfrm>
          <a:prstGeom prst="rect">
            <a:avLst/>
          </a:prstGeom>
          <a:solidFill>
            <a:srgbClr val="F1F1F1"/>
          </a:solidFill>
          <a:ln w="9525">
            <a:solidFill>
              <a:srgbClr val="000000"/>
            </a:solidFill>
          </a:ln>
        </p:spPr>
        <p:txBody>
          <a:bodyPr vert="horz" wrap="square" lIns="0" tIns="36576" rIns="0" bIns="0" rtlCol="0">
            <a:spAutoFit/>
          </a:bodyPr>
          <a:lstStyle/>
          <a:p>
            <a:pPr marL="312039" indent="-182880">
              <a:spcBef>
                <a:spcPts val="288"/>
              </a:spcBef>
              <a:buFont typeface="Arial"/>
              <a:buChar char="•"/>
              <a:tabLst>
                <a:tab pos="312039" algn="l"/>
                <a:tab pos="312611" algn="l"/>
              </a:tabLst>
            </a:pPr>
            <a:r>
              <a:rPr sz="1080" b="1" spc="-5" dirty="0">
                <a:solidFill>
                  <a:prstClr val="black"/>
                </a:solidFill>
                <a:cs typeface="Arial"/>
              </a:rPr>
              <a:t>Phase</a:t>
            </a:r>
            <a:r>
              <a:rPr sz="1080" b="1" spc="-27" dirty="0">
                <a:solidFill>
                  <a:prstClr val="black"/>
                </a:solidFill>
                <a:cs typeface="Arial"/>
              </a:rPr>
              <a:t> </a:t>
            </a:r>
            <a:r>
              <a:rPr sz="1080" b="1" dirty="0">
                <a:solidFill>
                  <a:prstClr val="black"/>
                </a:solidFill>
                <a:cs typeface="Arial"/>
              </a:rPr>
              <a:t>1:</a:t>
            </a:r>
            <a:r>
              <a:rPr sz="1080" b="1" spc="-14" dirty="0">
                <a:solidFill>
                  <a:prstClr val="black"/>
                </a:solidFill>
                <a:cs typeface="Arial"/>
              </a:rPr>
              <a:t> </a:t>
            </a:r>
            <a:r>
              <a:rPr sz="1080" spc="-5" dirty="0">
                <a:solidFill>
                  <a:prstClr val="black"/>
                </a:solidFill>
                <a:cs typeface="Arial"/>
              </a:rPr>
              <a:t>Rare</a:t>
            </a:r>
            <a:r>
              <a:rPr sz="1080" spc="-27" dirty="0">
                <a:solidFill>
                  <a:prstClr val="black"/>
                </a:solidFill>
                <a:cs typeface="Arial"/>
              </a:rPr>
              <a:t> </a:t>
            </a:r>
            <a:r>
              <a:rPr sz="1080" spc="-5" dirty="0">
                <a:solidFill>
                  <a:prstClr val="black"/>
                </a:solidFill>
                <a:cs typeface="Arial"/>
              </a:rPr>
              <a:t>earth</a:t>
            </a:r>
            <a:r>
              <a:rPr sz="1080" spc="-27" dirty="0">
                <a:solidFill>
                  <a:prstClr val="black"/>
                </a:solidFill>
                <a:cs typeface="Arial"/>
              </a:rPr>
              <a:t> </a:t>
            </a:r>
            <a:r>
              <a:rPr sz="1080" dirty="0">
                <a:solidFill>
                  <a:prstClr val="black"/>
                </a:solidFill>
                <a:cs typeface="Arial"/>
              </a:rPr>
              <a:t>elements</a:t>
            </a:r>
            <a:r>
              <a:rPr sz="1080" dirty="0">
                <a:solidFill>
                  <a:srgbClr val="FF0000"/>
                </a:solidFill>
                <a:cs typeface="Arial"/>
              </a:rPr>
              <a:t>.</a:t>
            </a:r>
            <a:endParaRPr sz="1080">
              <a:solidFill>
                <a:prstClr val="black"/>
              </a:solidFill>
              <a:cs typeface="Arial"/>
            </a:endParaRPr>
          </a:p>
          <a:p>
            <a:pPr>
              <a:spcBef>
                <a:spcPts val="45"/>
              </a:spcBef>
              <a:buFont typeface="Arial"/>
              <a:buChar char="•"/>
            </a:pPr>
            <a:endParaRPr sz="900">
              <a:solidFill>
                <a:prstClr val="black"/>
              </a:solidFill>
              <a:cs typeface="Arial"/>
            </a:endParaRPr>
          </a:p>
          <a:p>
            <a:pPr marL="312039" marR="198311" indent="-182880">
              <a:buFont typeface="Arial"/>
              <a:buChar char="•"/>
              <a:tabLst>
                <a:tab pos="312039" algn="l"/>
                <a:tab pos="312611" algn="l"/>
              </a:tabLst>
            </a:pPr>
            <a:r>
              <a:rPr sz="1080" b="1" spc="-5" dirty="0">
                <a:solidFill>
                  <a:prstClr val="black"/>
                </a:solidFill>
                <a:cs typeface="Arial"/>
              </a:rPr>
              <a:t>Phase </a:t>
            </a:r>
            <a:r>
              <a:rPr sz="1080" b="1" dirty="0">
                <a:solidFill>
                  <a:prstClr val="black"/>
                </a:solidFill>
                <a:cs typeface="Arial"/>
              </a:rPr>
              <a:t>2: </a:t>
            </a:r>
            <a:r>
              <a:rPr sz="1080" spc="-5" dirty="0">
                <a:solidFill>
                  <a:prstClr val="black"/>
                </a:solidFill>
                <a:cs typeface="Arial"/>
              </a:rPr>
              <a:t>Primary </a:t>
            </a:r>
            <a:r>
              <a:rPr sz="1080" dirty="0">
                <a:solidFill>
                  <a:prstClr val="black"/>
                </a:solidFill>
                <a:cs typeface="Arial"/>
              </a:rPr>
              <a:t>and </a:t>
            </a:r>
            <a:r>
              <a:rPr sz="1080" spc="-5" dirty="0">
                <a:solidFill>
                  <a:prstClr val="black"/>
                </a:solidFill>
                <a:cs typeface="Arial"/>
              </a:rPr>
              <a:t>co-product </a:t>
            </a:r>
            <a:r>
              <a:rPr sz="1080" dirty="0">
                <a:solidFill>
                  <a:prstClr val="black"/>
                </a:solidFill>
                <a:cs typeface="Arial"/>
              </a:rPr>
              <a:t> </a:t>
            </a:r>
            <a:r>
              <a:rPr sz="1080" spc="-5" dirty="0">
                <a:solidFill>
                  <a:prstClr val="black"/>
                </a:solidFill>
                <a:cs typeface="Arial"/>
              </a:rPr>
              <a:t>critical mineral commodities </a:t>
            </a:r>
            <a:r>
              <a:rPr sz="1080" dirty="0">
                <a:solidFill>
                  <a:prstClr val="black"/>
                </a:solidFill>
                <a:cs typeface="Arial"/>
              </a:rPr>
              <a:t>for </a:t>
            </a:r>
            <a:r>
              <a:rPr sz="1080" spc="-5" dirty="0">
                <a:solidFill>
                  <a:prstClr val="black"/>
                </a:solidFill>
                <a:cs typeface="Arial"/>
              </a:rPr>
              <a:t>which </a:t>
            </a:r>
            <a:r>
              <a:rPr sz="1080" spc="-288" dirty="0">
                <a:solidFill>
                  <a:prstClr val="black"/>
                </a:solidFill>
                <a:cs typeface="Arial"/>
              </a:rPr>
              <a:t> </a:t>
            </a:r>
            <a:r>
              <a:rPr sz="1080" dirty="0">
                <a:solidFill>
                  <a:prstClr val="black"/>
                </a:solidFill>
                <a:cs typeface="Arial"/>
              </a:rPr>
              <a:t>new </a:t>
            </a:r>
            <a:r>
              <a:rPr sz="1080" spc="-5" dirty="0">
                <a:solidFill>
                  <a:prstClr val="black"/>
                </a:solidFill>
                <a:cs typeface="Arial"/>
              </a:rPr>
              <a:t>geologic information </a:t>
            </a:r>
            <a:r>
              <a:rPr sz="1080" spc="-9" dirty="0">
                <a:solidFill>
                  <a:prstClr val="black"/>
                </a:solidFill>
                <a:cs typeface="Arial"/>
              </a:rPr>
              <a:t>will </a:t>
            </a:r>
            <a:r>
              <a:rPr sz="1080" spc="-5" dirty="0">
                <a:solidFill>
                  <a:prstClr val="black"/>
                </a:solidFill>
                <a:cs typeface="Arial"/>
              </a:rPr>
              <a:t>impact </a:t>
            </a:r>
            <a:r>
              <a:rPr sz="1080" dirty="0">
                <a:solidFill>
                  <a:prstClr val="black"/>
                </a:solidFill>
                <a:cs typeface="Arial"/>
              </a:rPr>
              <a:t> </a:t>
            </a:r>
            <a:r>
              <a:rPr sz="1080" spc="-5" dirty="0">
                <a:solidFill>
                  <a:prstClr val="black"/>
                </a:solidFill>
                <a:cs typeface="Arial"/>
              </a:rPr>
              <a:t>discovery</a:t>
            </a:r>
            <a:r>
              <a:rPr sz="1080" spc="-14" dirty="0">
                <a:solidFill>
                  <a:prstClr val="black"/>
                </a:solidFill>
                <a:cs typeface="Arial"/>
              </a:rPr>
              <a:t> </a:t>
            </a:r>
            <a:r>
              <a:rPr sz="1080" dirty="0">
                <a:solidFill>
                  <a:prstClr val="black"/>
                </a:solidFill>
                <a:cs typeface="Arial"/>
              </a:rPr>
              <a:t>and</a:t>
            </a:r>
            <a:r>
              <a:rPr sz="1080" spc="-23" dirty="0">
                <a:solidFill>
                  <a:prstClr val="black"/>
                </a:solidFill>
                <a:cs typeface="Arial"/>
              </a:rPr>
              <a:t> </a:t>
            </a:r>
            <a:r>
              <a:rPr sz="1080" spc="-5" dirty="0">
                <a:solidFill>
                  <a:prstClr val="black"/>
                </a:solidFill>
                <a:cs typeface="Arial"/>
              </a:rPr>
              <a:t>production.</a:t>
            </a:r>
            <a:endParaRPr sz="1080">
              <a:solidFill>
                <a:prstClr val="black"/>
              </a:solidFill>
              <a:cs typeface="Arial"/>
            </a:endParaRPr>
          </a:p>
          <a:p>
            <a:pPr>
              <a:spcBef>
                <a:spcPts val="45"/>
              </a:spcBef>
              <a:buFont typeface="Arial"/>
              <a:buChar char="•"/>
            </a:pPr>
            <a:endParaRPr sz="900">
              <a:solidFill>
                <a:prstClr val="black"/>
              </a:solidFill>
              <a:cs typeface="Arial"/>
            </a:endParaRPr>
          </a:p>
          <a:p>
            <a:pPr marL="312039" marR="165164" indent="-182880">
              <a:buFont typeface="Arial"/>
              <a:buChar char="•"/>
              <a:tabLst>
                <a:tab pos="312039" algn="l"/>
                <a:tab pos="312611" algn="l"/>
              </a:tabLst>
            </a:pPr>
            <a:r>
              <a:rPr sz="1080" b="1" spc="-5" dirty="0">
                <a:solidFill>
                  <a:prstClr val="black"/>
                </a:solidFill>
                <a:cs typeface="Arial"/>
              </a:rPr>
              <a:t>Phase </a:t>
            </a:r>
            <a:r>
              <a:rPr sz="1080" b="1" dirty="0">
                <a:solidFill>
                  <a:prstClr val="black"/>
                </a:solidFill>
                <a:cs typeface="Arial"/>
              </a:rPr>
              <a:t>3: </a:t>
            </a:r>
            <a:r>
              <a:rPr sz="1080" spc="-5" dirty="0">
                <a:solidFill>
                  <a:prstClr val="black"/>
                </a:solidFill>
                <a:cs typeface="Arial"/>
              </a:rPr>
              <a:t>Co-products </a:t>
            </a:r>
            <a:r>
              <a:rPr sz="1080" dirty="0">
                <a:solidFill>
                  <a:prstClr val="black"/>
                </a:solidFill>
                <a:cs typeface="Arial"/>
              </a:rPr>
              <a:t>and </a:t>
            </a:r>
            <a:r>
              <a:rPr sz="1080" spc="-5" dirty="0">
                <a:solidFill>
                  <a:prstClr val="black"/>
                </a:solidFill>
                <a:cs typeface="Arial"/>
              </a:rPr>
              <a:t>by-product </a:t>
            </a:r>
            <a:r>
              <a:rPr sz="1080" spc="-288" dirty="0">
                <a:solidFill>
                  <a:prstClr val="black"/>
                </a:solidFill>
                <a:cs typeface="Arial"/>
              </a:rPr>
              <a:t> </a:t>
            </a:r>
            <a:r>
              <a:rPr sz="1080" spc="-5" dirty="0">
                <a:solidFill>
                  <a:prstClr val="black"/>
                </a:solidFill>
                <a:cs typeface="Arial"/>
              </a:rPr>
              <a:t>commodities </a:t>
            </a:r>
            <a:r>
              <a:rPr sz="1080" dirty="0">
                <a:solidFill>
                  <a:prstClr val="black"/>
                </a:solidFill>
                <a:cs typeface="Arial"/>
              </a:rPr>
              <a:t>for </a:t>
            </a:r>
            <a:r>
              <a:rPr sz="1080" spc="-5" dirty="0">
                <a:solidFill>
                  <a:prstClr val="black"/>
                </a:solidFill>
                <a:cs typeface="Arial"/>
              </a:rPr>
              <a:t>which </a:t>
            </a:r>
            <a:r>
              <a:rPr sz="1080" dirty="0">
                <a:solidFill>
                  <a:prstClr val="black"/>
                </a:solidFill>
                <a:cs typeface="Arial"/>
              </a:rPr>
              <a:t>new </a:t>
            </a:r>
            <a:r>
              <a:rPr sz="1080" spc="-5" dirty="0">
                <a:solidFill>
                  <a:prstClr val="black"/>
                </a:solidFill>
                <a:cs typeface="Arial"/>
              </a:rPr>
              <a:t>geologic </a:t>
            </a:r>
            <a:r>
              <a:rPr sz="1080" dirty="0">
                <a:solidFill>
                  <a:prstClr val="black"/>
                </a:solidFill>
                <a:cs typeface="Arial"/>
              </a:rPr>
              <a:t> </a:t>
            </a:r>
            <a:r>
              <a:rPr sz="1080" spc="-5" dirty="0">
                <a:solidFill>
                  <a:prstClr val="black"/>
                </a:solidFill>
                <a:cs typeface="Arial"/>
              </a:rPr>
              <a:t>information </a:t>
            </a:r>
            <a:r>
              <a:rPr sz="1080" spc="-9" dirty="0">
                <a:solidFill>
                  <a:prstClr val="black"/>
                </a:solidFill>
                <a:cs typeface="Arial"/>
              </a:rPr>
              <a:t>will </a:t>
            </a:r>
            <a:r>
              <a:rPr sz="1080" spc="-5" dirty="0">
                <a:solidFill>
                  <a:prstClr val="black"/>
                </a:solidFill>
                <a:cs typeface="Arial"/>
              </a:rPr>
              <a:t>impact discovery </a:t>
            </a:r>
            <a:r>
              <a:rPr sz="1080" dirty="0">
                <a:solidFill>
                  <a:prstClr val="black"/>
                </a:solidFill>
                <a:cs typeface="Arial"/>
              </a:rPr>
              <a:t>and </a:t>
            </a:r>
            <a:r>
              <a:rPr sz="1080" spc="5" dirty="0">
                <a:solidFill>
                  <a:prstClr val="black"/>
                </a:solidFill>
                <a:cs typeface="Arial"/>
              </a:rPr>
              <a:t> </a:t>
            </a:r>
            <a:r>
              <a:rPr sz="1080" spc="-5" dirty="0">
                <a:solidFill>
                  <a:prstClr val="black"/>
                </a:solidFill>
                <a:cs typeface="Arial"/>
              </a:rPr>
              <a:t>production.</a:t>
            </a:r>
            <a:endParaRPr sz="1080">
              <a:solidFill>
                <a:prstClr val="black"/>
              </a:solidFill>
              <a:cs typeface="Arial"/>
            </a:endParaRPr>
          </a:p>
          <a:p>
            <a:pPr>
              <a:spcBef>
                <a:spcPts val="45"/>
              </a:spcBef>
              <a:buFont typeface="Arial"/>
              <a:buChar char="•"/>
            </a:pPr>
            <a:endParaRPr sz="900">
              <a:solidFill>
                <a:prstClr val="black"/>
              </a:solidFill>
              <a:cs typeface="Arial"/>
            </a:endParaRPr>
          </a:p>
          <a:p>
            <a:pPr marL="312039" marR="115443" indent="-182880">
              <a:buFont typeface="Arial"/>
              <a:buChar char="•"/>
              <a:tabLst>
                <a:tab pos="312039" algn="l"/>
                <a:tab pos="312611" algn="l"/>
              </a:tabLst>
            </a:pPr>
            <a:r>
              <a:rPr sz="1080" b="1" spc="-5" dirty="0">
                <a:solidFill>
                  <a:prstClr val="black"/>
                </a:solidFill>
                <a:cs typeface="Arial"/>
              </a:rPr>
              <a:t>Remaining </a:t>
            </a:r>
            <a:r>
              <a:rPr sz="1080" b="1" dirty="0">
                <a:solidFill>
                  <a:prstClr val="black"/>
                </a:solidFill>
                <a:cs typeface="Arial"/>
              </a:rPr>
              <a:t>mineral </a:t>
            </a:r>
            <a:r>
              <a:rPr sz="1080" spc="-5" dirty="0">
                <a:solidFill>
                  <a:prstClr val="black"/>
                </a:solidFill>
                <a:cs typeface="Arial"/>
              </a:rPr>
              <a:t>commodities are </a:t>
            </a:r>
            <a:r>
              <a:rPr sz="1080" dirty="0">
                <a:solidFill>
                  <a:prstClr val="black"/>
                </a:solidFill>
                <a:cs typeface="Arial"/>
              </a:rPr>
              <a:t> </a:t>
            </a:r>
            <a:r>
              <a:rPr sz="1080" spc="-5" dirty="0">
                <a:solidFill>
                  <a:prstClr val="black"/>
                </a:solidFill>
                <a:cs typeface="Arial"/>
              </a:rPr>
              <a:t>primarily by-products </a:t>
            </a:r>
            <a:r>
              <a:rPr sz="1080" dirty="0">
                <a:solidFill>
                  <a:prstClr val="black"/>
                </a:solidFill>
                <a:cs typeface="Arial"/>
              </a:rPr>
              <a:t>from </a:t>
            </a:r>
            <a:r>
              <a:rPr sz="1080" spc="-5" dirty="0">
                <a:solidFill>
                  <a:prstClr val="black"/>
                </a:solidFill>
                <a:cs typeface="Arial"/>
              </a:rPr>
              <a:t>mining </a:t>
            </a:r>
            <a:r>
              <a:rPr sz="1080" dirty="0">
                <a:solidFill>
                  <a:prstClr val="black"/>
                </a:solidFill>
                <a:cs typeface="Arial"/>
              </a:rPr>
              <a:t>of </a:t>
            </a:r>
            <a:r>
              <a:rPr sz="1080" spc="5" dirty="0">
                <a:solidFill>
                  <a:prstClr val="black"/>
                </a:solidFill>
                <a:cs typeface="Arial"/>
              </a:rPr>
              <a:t> </a:t>
            </a:r>
            <a:r>
              <a:rPr sz="1080" dirty="0">
                <a:solidFill>
                  <a:prstClr val="black"/>
                </a:solidFill>
                <a:cs typeface="Arial"/>
              </a:rPr>
              <a:t>other </a:t>
            </a:r>
            <a:r>
              <a:rPr sz="1080" spc="-5" dirty="0">
                <a:solidFill>
                  <a:prstClr val="black"/>
                </a:solidFill>
                <a:cs typeface="Arial"/>
              </a:rPr>
              <a:t>commodities. </a:t>
            </a:r>
            <a:r>
              <a:rPr sz="1080" dirty="0">
                <a:solidFill>
                  <a:prstClr val="black"/>
                </a:solidFill>
                <a:cs typeface="Arial"/>
              </a:rPr>
              <a:t>Their </a:t>
            </a:r>
            <a:r>
              <a:rPr sz="1080" spc="-5" dirty="0">
                <a:solidFill>
                  <a:prstClr val="black"/>
                </a:solidFill>
                <a:cs typeface="Arial"/>
              </a:rPr>
              <a:t>recovery is </a:t>
            </a:r>
            <a:r>
              <a:rPr sz="1080" dirty="0">
                <a:solidFill>
                  <a:prstClr val="black"/>
                </a:solidFill>
                <a:cs typeface="Arial"/>
              </a:rPr>
              <a:t> </a:t>
            </a:r>
            <a:r>
              <a:rPr sz="1080" spc="-5" dirty="0">
                <a:solidFill>
                  <a:prstClr val="black"/>
                </a:solidFill>
                <a:cs typeface="Arial"/>
              </a:rPr>
              <a:t>largely</a:t>
            </a:r>
            <a:r>
              <a:rPr sz="1080" spc="-23" dirty="0">
                <a:solidFill>
                  <a:prstClr val="black"/>
                </a:solidFill>
                <a:cs typeface="Arial"/>
              </a:rPr>
              <a:t> </a:t>
            </a:r>
            <a:r>
              <a:rPr sz="1080" spc="-5" dirty="0">
                <a:solidFill>
                  <a:prstClr val="black"/>
                </a:solidFill>
                <a:cs typeface="Arial"/>
              </a:rPr>
              <a:t>dependent</a:t>
            </a:r>
            <a:r>
              <a:rPr sz="1080" spc="-27" dirty="0">
                <a:solidFill>
                  <a:prstClr val="black"/>
                </a:solidFill>
                <a:cs typeface="Arial"/>
              </a:rPr>
              <a:t> </a:t>
            </a:r>
            <a:r>
              <a:rPr sz="1080" dirty="0">
                <a:solidFill>
                  <a:prstClr val="black"/>
                </a:solidFill>
                <a:cs typeface="Arial"/>
              </a:rPr>
              <a:t>on</a:t>
            </a:r>
            <a:r>
              <a:rPr sz="1080" spc="-27" dirty="0">
                <a:solidFill>
                  <a:prstClr val="black"/>
                </a:solidFill>
                <a:cs typeface="Arial"/>
              </a:rPr>
              <a:t> </a:t>
            </a:r>
            <a:r>
              <a:rPr sz="1080" dirty="0">
                <a:solidFill>
                  <a:prstClr val="black"/>
                </a:solidFill>
                <a:cs typeface="Arial"/>
              </a:rPr>
              <a:t>the</a:t>
            </a:r>
            <a:r>
              <a:rPr sz="1080" spc="-14" dirty="0">
                <a:solidFill>
                  <a:prstClr val="black"/>
                </a:solidFill>
                <a:cs typeface="Arial"/>
              </a:rPr>
              <a:t> </a:t>
            </a:r>
            <a:r>
              <a:rPr sz="1080" spc="-5" dirty="0">
                <a:solidFill>
                  <a:prstClr val="black"/>
                </a:solidFill>
                <a:cs typeface="Arial"/>
              </a:rPr>
              <a:t>economics</a:t>
            </a:r>
            <a:r>
              <a:rPr sz="1080" spc="-41" dirty="0">
                <a:solidFill>
                  <a:prstClr val="black"/>
                </a:solidFill>
                <a:cs typeface="Arial"/>
              </a:rPr>
              <a:t> </a:t>
            </a:r>
            <a:r>
              <a:rPr sz="1080" dirty="0">
                <a:solidFill>
                  <a:prstClr val="black"/>
                </a:solidFill>
                <a:cs typeface="Arial"/>
              </a:rPr>
              <a:t>of </a:t>
            </a:r>
            <a:r>
              <a:rPr sz="1080" spc="-284" dirty="0">
                <a:solidFill>
                  <a:prstClr val="black"/>
                </a:solidFill>
                <a:cs typeface="Arial"/>
              </a:rPr>
              <a:t> </a:t>
            </a:r>
            <a:r>
              <a:rPr sz="1080" spc="-5" dirty="0">
                <a:solidFill>
                  <a:prstClr val="black"/>
                </a:solidFill>
                <a:cs typeface="Arial"/>
              </a:rPr>
              <a:t>recovery</a:t>
            </a:r>
            <a:r>
              <a:rPr sz="1080" spc="-14" dirty="0">
                <a:solidFill>
                  <a:prstClr val="black"/>
                </a:solidFill>
                <a:cs typeface="Arial"/>
              </a:rPr>
              <a:t> </a:t>
            </a:r>
            <a:r>
              <a:rPr sz="1080" dirty="0">
                <a:solidFill>
                  <a:prstClr val="black"/>
                </a:solidFill>
                <a:cs typeface="Arial"/>
              </a:rPr>
              <a:t>and</a:t>
            </a:r>
            <a:r>
              <a:rPr sz="1080" spc="-23" dirty="0">
                <a:solidFill>
                  <a:prstClr val="black"/>
                </a:solidFill>
                <a:cs typeface="Arial"/>
              </a:rPr>
              <a:t> </a:t>
            </a:r>
            <a:r>
              <a:rPr sz="1080" dirty="0">
                <a:solidFill>
                  <a:prstClr val="black"/>
                </a:solidFill>
                <a:cs typeface="Arial"/>
              </a:rPr>
              <a:t>market</a:t>
            </a:r>
            <a:r>
              <a:rPr sz="1080" spc="-23" dirty="0">
                <a:solidFill>
                  <a:prstClr val="black"/>
                </a:solidFill>
                <a:cs typeface="Arial"/>
              </a:rPr>
              <a:t> </a:t>
            </a:r>
            <a:r>
              <a:rPr sz="1080" dirty="0">
                <a:solidFill>
                  <a:prstClr val="black"/>
                </a:solidFill>
                <a:cs typeface="Arial"/>
              </a:rPr>
              <a:t>forces.</a:t>
            </a:r>
            <a:endParaRPr sz="1080">
              <a:solidFill>
                <a:prstClr val="black"/>
              </a:solidFill>
              <a:cs typeface="Arial"/>
            </a:endParaRPr>
          </a:p>
        </p:txBody>
      </p:sp>
      <p:sp>
        <p:nvSpPr>
          <p:cNvPr id="30" name="object 22">
            <a:extLst>
              <a:ext uri="{FF2B5EF4-FFF2-40B4-BE49-F238E27FC236}">
                <a16:creationId xmlns:a16="http://schemas.microsoft.com/office/drawing/2014/main" id="{F1ECDCF7-E9F5-4F28-87C3-653E64E5C5FD}"/>
              </a:ext>
            </a:extLst>
          </p:cNvPr>
          <p:cNvSpPr txBox="1"/>
          <p:nvPr/>
        </p:nvSpPr>
        <p:spPr>
          <a:xfrm>
            <a:off x="513436" y="806244"/>
            <a:ext cx="2783205" cy="726097"/>
          </a:xfrm>
          <a:prstGeom prst="rect">
            <a:avLst/>
          </a:prstGeom>
          <a:solidFill>
            <a:srgbClr val="EBEEE1"/>
          </a:solidFill>
          <a:ln w="9525">
            <a:solidFill>
              <a:srgbClr val="000000"/>
            </a:solidFill>
          </a:ln>
        </p:spPr>
        <p:txBody>
          <a:bodyPr vert="horz" wrap="square" lIns="0" tIns="37148" rIns="0" bIns="0" rtlCol="0">
            <a:spAutoFit/>
          </a:bodyPr>
          <a:lstStyle/>
          <a:p>
            <a:pPr marL="81725" marR="296609">
              <a:lnSpc>
                <a:spcPct val="100800"/>
              </a:lnSpc>
              <a:spcBef>
                <a:spcPts val="293"/>
              </a:spcBef>
            </a:pPr>
            <a:r>
              <a:rPr sz="1125" i="1" dirty="0">
                <a:solidFill>
                  <a:prstClr val="black"/>
                </a:solidFill>
                <a:cs typeface="Arial"/>
              </a:rPr>
              <a:t>Earth</a:t>
            </a:r>
            <a:r>
              <a:rPr sz="1125" i="1" spc="5" dirty="0">
                <a:solidFill>
                  <a:prstClr val="black"/>
                </a:solidFill>
                <a:cs typeface="Arial"/>
              </a:rPr>
              <a:t> </a:t>
            </a:r>
            <a:r>
              <a:rPr sz="1125" i="1" spc="-5" dirty="0">
                <a:solidFill>
                  <a:prstClr val="black"/>
                </a:solidFill>
                <a:cs typeface="Arial"/>
              </a:rPr>
              <a:t>MRI</a:t>
            </a:r>
            <a:r>
              <a:rPr sz="1125" i="1" spc="27" dirty="0">
                <a:solidFill>
                  <a:prstClr val="black"/>
                </a:solidFill>
                <a:cs typeface="Arial"/>
              </a:rPr>
              <a:t> </a:t>
            </a:r>
            <a:r>
              <a:rPr sz="1125" i="1" spc="-5" dirty="0">
                <a:solidFill>
                  <a:prstClr val="black"/>
                </a:solidFill>
                <a:cs typeface="Arial"/>
              </a:rPr>
              <a:t>needs</a:t>
            </a:r>
            <a:r>
              <a:rPr sz="1125" i="1" spc="14" dirty="0">
                <a:solidFill>
                  <a:prstClr val="black"/>
                </a:solidFill>
                <a:cs typeface="Arial"/>
              </a:rPr>
              <a:t> </a:t>
            </a:r>
            <a:r>
              <a:rPr sz="1125" i="1" spc="-5" dirty="0">
                <a:solidFill>
                  <a:prstClr val="black"/>
                </a:solidFill>
                <a:cs typeface="Arial"/>
              </a:rPr>
              <a:t>national-scale</a:t>
            </a:r>
            <a:r>
              <a:rPr sz="1125" i="1" spc="9" dirty="0">
                <a:solidFill>
                  <a:prstClr val="black"/>
                </a:solidFill>
                <a:cs typeface="Arial"/>
              </a:rPr>
              <a:t> </a:t>
            </a:r>
            <a:r>
              <a:rPr sz="1125" i="1" spc="-5" dirty="0">
                <a:solidFill>
                  <a:prstClr val="black"/>
                </a:solidFill>
                <a:cs typeface="Arial"/>
              </a:rPr>
              <a:t>maps </a:t>
            </a:r>
            <a:r>
              <a:rPr sz="1125" i="1" spc="-302" dirty="0">
                <a:solidFill>
                  <a:prstClr val="black"/>
                </a:solidFill>
                <a:cs typeface="Arial"/>
              </a:rPr>
              <a:t> </a:t>
            </a:r>
            <a:r>
              <a:rPr sz="1125" i="1" spc="-5" dirty="0">
                <a:solidFill>
                  <a:prstClr val="black"/>
                </a:solidFill>
                <a:cs typeface="Arial"/>
              </a:rPr>
              <a:t>showing</a:t>
            </a:r>
            <a:r>
              <a:rPr sz="1125" i="1" spc="9" dirty="0">
                <a:solidFill>
                  <a:prstClr val="black"/>
                </a:solidFill>
                <a:cs typeface="Arial"/>
              </a:rPr>
              <a:t> </a:t>
            </a:r>
            <a:r>
              <a:rPr sz="1125" i="1" spc="-5" dirty="0">
                <a:solidFill>
                  <a:prstClr val="black"/>
                </a:solidFill>
                <a:cs typeface="Arial"/>
              </a:rPr>
              <a:t>where</a:t>
            </a:r>
            <a:r>
              <a:rPr sz="1125" i="1" spc="9" dirty="0">
                <a:solidFill>
                  <a:prstClr val="black"/>
                </a:solidFill>
                <a:cs typeface="Arial"/>
              </a:rPr>
              <a:t> </a:t>
            </a:r>
            <a:r>
              <a:rPr sz="1125" i="1" dirty="0">
                <a:solidFill>
                  <a:prstClr val="black"/>
                </a:solidFill>
                <a:cs typeface="Arial"/>
              </a:rPr>
              <a:t>critical</a:t>
            </a:r>
            <a:r>
              <a:rPr sz="1125" i="1" spc="-23" dirty="0">
                <a:solidFill>
                  <a:prstClr val="black"/>
                </a:solidFill>
                <a:cs typeface="Arial"/>
              </a:rPr>
              <a:t> </a:t>
            </a:r>
            <a:r>
              <a:rPr sz="1125" i="1" dirty="0">
                <a:solidFill>
                  <a:prstClr val="black"/>
                </a:solidFill>
                <a:cs typeface="Arial"/>
              </a:rPr>
              <a:t>minerals may </a:t>
            </a:r>
            <a:r>
              <a:rPr sz="1125" i="1" spc="5" dirty="0">
                <a:solidFill>
                  <a:prstClr val="black"/>
                </a:solidFill>
                <a:cs typeface="Arial"/>
              </a:rPr>
              <a:t> </a:t>
            </a:r>
            <a:r>
              <a:rPr sz="1125" i="1" dirty="0">
                <a:solidFill>
                  <a:prstClr val="black"/>
                </a:solidFill>
                <a:cs typeface="Arial"/>
              </a:rPr>
              <a:t>occur to drive science-based </a:t>
            </a:r>
            <a:r>
              <a:rPr sz="1125" i="1" spc="-5" dirty="0">
                <a:solidFill>
                  <a:prstClr val="black"/>
                </a:solidFill>
                <a:cs typeface="Arial"/>
              </a:rPr>
              <a:t>funding </a:t>
            </a:r>
            <a:r>
              <a:rPr sz="1125" i="1" dirty="0">
                <a:solidFill>
                  <a:prstClr val="black"/>
                </a:solidFill>
                <a:cs typeface="Arial"/>
              </a:rPr>
              <a:t> decisions.</a:t>
            </a:r>
            <a:endParaRPr sz="1125" dirty="0">
              <a:solidFill>
                <a:prstClr val="black"/>
              </a:solidFill>
              <a:cs typeface="Arial"/>
            </a:endParaRPr>
          </a:p>
        </p:txBody>
      </p:sp>
      <p:sp>
        <p:nvSpPr>
          <p:cNvPr id="31" name="object 23">
            <a:extLst>
              <a:ext uri="{FF2B5EF4-FFF2-40B4-BE49-F238E27FC236}">
                <a16:creationId xmlns:a16="http://schemas.microsoft.com/office/drawing/2014/main" id="{D6785725-FA98-4248-9911-EB798139E770}"/>
              </a:ext>
            </a:extLst>
          </p:cNvPr>
          <p:cNvSpPr txBox="1"/>
          <p:nvPr/>
        </p:nvSpPr>
        <p:spPr>
          <a:xfrm>
            <a:off x="5488229" y="4276649"/>
            <a:ext cx="2532317" cy="286232"/>
          </a:xfrm>
          <a:prstGeom prst="rect">
            <a:avLst/>
          </a:prstGeom>
          <a:solidFill>
            <a:srgbClr val="DFF496"/>
          </a:solidFill>
          <a:ln w="9525">
            <a:solidFill>
              <a:srgbClr val="003300"/>
            </a:solidFill>
          </a:ln>
        </p:spPr>
        <p:txBody>
          <a:bodyPr vert="horz" wrap="square" lIns="0" tIns="36576" rIns="0" bIns="0" rtlCol="0">
            <a:spAutoFit/>
          </a:bodyPr>
          <a:lstStyle/>
          <a:p>
            <a:pPr marL="81725">
              <a:spcBef>
                <a:spcPts val="288"/>
              </a:spcBef>
            </a:pPr>
            <a:r>
              <a:rPr sz="1620" dirty="0">
                <a:solidFill>
                  <a:prstClr val="black"/>
                </a:solidFill>
                <a:latin typeface="Century Gothic"/>
                <a:cs typeface="Century Gothic"/>
              </a:rPr>
              <a:t>Adding:</a:t>
            </a:r>
            <a:r>
              <a:rPr sz="1620" spc="-32" dirty="0">
                <a:solidFill>
                  <a:prstClr val="black"/>
                </a:solidFill>
                <a:latin typeface="Century Gothic"/>
                <a:cs typeface="Century Gothic"/>
              </a:rPr>
              <a:t> </a:t>
            </a:r>
            <a:r>
              <a:rPr sz="1620" dirty="0">
                <a:solidFill>
                  <a:prstClr val="black"/>
                </a:solidFill>
                <a:latin typeface="Century Gothic"/>
                <a:cs typeface="Century Gothic"/>
              </a:rPr>
              <a:t>zinc</a:t>
            </a:r>
            <a:r>
              <a:rPr sz="1620" spc="-27" dirty="0">
                <a:solidFill>
                  <a:prstClr val="black"/>
                </a:solidFill>
                <a:latin typeface="Century Gothic"/>
                <a:cs typeface="Century Gothic"/>
              </a:rPr>
              <a:t> </a:t>
            </a:r>
            <a:r>
              <a:rPr sz="1620" spc="-9" dirty="0">
                <a:solidFill>
                  <a:prstClr val="black"/>
                </a:solidFill>
                <a:latin typeface="Century Gothic"/>
                <a:cs typeface="Century Gothic"/>
              </a:rPr>
              <a:t>and</a:t>
            </a:r>
            <a:r>
              <a:rPr sz="1620" spc="-5" dirty="0">
                <a:solidFill>
                  <a:prstClr val="black"/>
                </a:solidFill>
                <a:latin typeface="Century Gothic"/>
                <a:cs typeface="Century Gothic"/>
              </a:rPr>
              <a:t> nickel</a:t>
            </a:r>
            <a:endParaRPr sz="1620">
              <a:solidFill>
                <a:prstClr val="black"/>
              </a:solidFill>
              <a:latin typeface="Century Gothic"/>
              <a:cs typeface="Century Gothic"/>
            </a:endParaRPr>
          </a:p>
        </p:txBody>
      </p:sp>
      <p:pic>
        <p:nvPicPr>
          <p:cNvPr id="32" name="object 24">
            <a:extLst>
              <a:ext uri="{FF2B5EF4-FFF2-40B4-BE49-F238E27FC236}">
                <a16:creationId xmlns:a16="http://schemas.microsoft.com/office/drawing/2014/main" id="{C420A33D-F181-4DCD-9069-0B52C52A7432}"/>
              </a:ext>
            </a:extLst>
          </p:cNvPr>
          <p:cNvPicPr/>
          <p:nvPr/>
        </p:nvPicPr>
        <p:blipFill>
          <a:blip r:embed="rId4" cstate="print"/>
          <a:stretch>
            <a:fillRect/>
          </a:stretch>
        </p:blipFill>
        <p:spPr>
          <a:xfrm>
            <a:off x="6972300" y="875080"/>
            <a:ext cx="333298" cy="334670"/>
          </a:xfrm>
          <a:prstGeom prst="rect">
            <a:avLst/>
          </a:prstGeom>
        </p:spPr>
      </p:pic>
      <p:sp>
        <p:nvSpPr>
          <p:cNvPr id="33" name="object 25">
            <a:extLst>
              <a:ext uri="{FF2B5EF4-FFF2-40B4-BE49-F238E27FC236}">
                <a16:creationId xmlns:a16="http://schemas.microsoft.com/office/drawing/2014/main" id="{DDAE6CB7-B4CA-4679-8507-FDBA14C1E48D}"/>
              </a:ext>
            </a:extLst>
          </p:cNvPr>
          <p:cNvSpPr txBox="1"/>
          <p:nvPr/>
        </p:nvSpPr>
        <p:spPr>
          <a:xfrm>
            <a:off x="7297225" y="946928"/>
            <a:ext cx="1344311" cy="260841"/>
          </a:xfrm>
          <a:prstGeom prst="rect">
            <a:avLst/>
          </a:prstGeom>
        </p:spPr>
        <p:txBody>
          <a:bodyPr vert="horz" wrap="square" lIns="0" tIns="11430" rIns="0" bIns="0" rtlCol="0">
            <a:spAutoFit/>
          </a:bodyPr>
          <a:lstStyle/>
          <a:p>
            <a:pPr marL="11430">
              <a:spcBef>
                <a:spcPts val="90"/>
              </a:spcBef>
            </a:pPr>
            <a:r>
              <a:rPr sz="1620" b="1" i="1" spc="-36" dirty="0">
                <a:cs typeface="Arial"/>
              </a:rPr>
              <a:t>You</a:t>
            </a:r>
            <a:r>
              <a:rPr sz="1620" b="1" i="1" spc="-41" dirty="0">
                <a:cs typeface="Arial"/>
              </a:rPr>
              <a:t> </a:t>
            </a:r>
            <a:r>
              <a:rPr sz="1620" b="1" i="1" spc="-5" dirty="0">
                <a:cs typeface="Arial"/>
              </a:rPr>
              <a:t>are</a:t>
            </a:r>
            <a:r>
              <a:rPr sz="1620" b="1" i="1" spc="-41" dirty="0">
                <a:cs typeface="Arial"/>
              </a:rPr>
              <a:t> </a:t>
            </a:r>
            <a:r>
              <a:rPr sz="1620" b="1" i="1" spc="-5" dirty="0">
                <a:cs typeface="Arial"/>
              </a:rPr>
              <a:t>here</a:t>
            </a:r>
            <a:endParaRPr sz="1620" b="1" dirty="0">
              <a:cs typeface="Arial"/>
            </a:endParaRPr>
          </a:p>
        </p:txBody>
      </p:sp>
    </p:spTree>
    <p:extLst>
      <p:ext uri="{BB962C8B-B14F-4D97-AF65-F5344CB8AC3E}">
        <p14:creationId xmlns:p14="http://schemas.microsoft.com/office/powerpoint/2010/main" val="1741016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AC0146E-4645-45E6-9A99-48E91A9442B8}"/>
              </a:ext>
            </a:extLst>
          </p:cNvPr>
          <p:cNvSpPr txBox="1">
            <a:spLocks/>
          </p:cNvSpPr>
          <p:nvPr/>
        </p:nvSpPr>
        <p:spPr>
          <a:xfrm>
            <a:off x="457200" y="995314"/>
            <a:ext cx="7284732" cy="3730772"/>
          </a:xfrm>
          <a:prstGeom prst="rect">
            <a:avLst/>
          </a:prstGeom>
        </p:spPr>
        <p:txBody>
          <a:bodyPr>
            <a:noAutofit/>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buFont typeface="Arial" panose="020B0604020202020204" pitchFamily="34" charset="0"/>
              <a:buChar char="•"/>
            </a:pPr>
            <a:r>
              <a:rPr lang="en-US" sz="2000" dirty="0">
                <a:solidFill>
                  <a:schemeClr val="tx1"/>
                </a:solidFill>
                <a:effectLst/>
              </a:rPr>
              <a:t>Program Background</a:t>
            </a:r>
          </a:p>
          <a:p>
            <a:pPr>
              <a:buFont typeface="Arial" panose="020B0604020202020204" pitchFamily="34" charset="0"/>
              <a:buChar char="•"/>
            </a:pPr>
            <a:r>
              <a:rPr lang="en-US" sz="2000" dirty="0">
                <a:solidFill>
                  <a:schemeClr val="tx1"/>
                </a:solidFill>
                <a:effectLst/>
              </a:rPr>
              <a:t>Program Announcement</a:t>
            </a:r>
          </a:p>
          <a:p>
            <a:pPr>
              <a:buFont typeface="Arial" panose="020B0604020202020204" pitchFamily="34" charset="0"/>
              <a:buChar char="•"/>
            </a:pPr>
            <a:r>
              <a:rPr lang="en-US" sz="2000" dirty="0">
                <a:solidFill>
                  <a:schemeClr val="tx1"/>
                </a:solidFill>
                <a:effectLst/>
              </a:rPr>
              <a:t>Priorities</a:t>
            </a:r>
          </a:p>
          <a:p>
            <a:pPr>
              <a:buFont typeface="Arial" panose="020B0604020202020204" pitchFamily="34" charset="0"/>
              <a:buChar char="•"/>
            </a:pPr>
            <a:r>
              <a:rPr lang="en-US" sz="2000" dirty="0">
                <a:solidFill>
                  <a:schemeClr val="tx1"/>
                </a:solidFill>
                <a:effectLst/>
              </a:rPr>
              <a:t>Ancillary Grant Requirements</a:t>
            </a:r>
          </a:p>
          <a:p>
            <a:pPr>
              <a:buFont typeface="Arial" panose="020B0604020202020204" pitchFamily="34" charset="0"/>
              <a:buChar char="•"/>
            </a:pPr>
            <a:r>
              <a:rPr lang="en-US" sz="2000" dirty="0">
                <a:solidFill>
                  <a:schemeClr val="tx1"/>
                </a:solidFill>
                <a:effectLst/>
              </a:rPr>
              <a:t>Tips for Successful Proposals</a:t>
            </a:r>
          </a:p>
          <a:p>
            <a:pPr>
              <a:buFont typeface="Arial" panose="020B0604020202020204" pitchFamily="34" charset="0"/>
              <a:buChar char="•"/>
            </a:pPr>
            <a:r>
              <a:rPr lang="en-US" sz="2000" dirty="0">
                <a:solidFill>
                  <a:schemeClr val="tx1"/>
                </a:solidFill>
                <a:effectLst/>
              </a:rPr>
              <a:t>Contacts</a:t>
            </a:r>
          </a:p>
        </p:txBody>
      </p:sp>
      <p:pic>
        <p:nvPicPr>
          <p:cNvPr id="9" name="Picture 2">
            <a:extLst>
              <a:ext uri="{FF2B5EF4-FFF2-40B4-BE49-F238E27FC236}">
                <a16:creationId xmlns:a16="http://schemas.microsoft.com/office/drawing/2014/main" id="{DF7271B8-6489-48E2-891C-BA4A680A6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E82529EC-37DA-4082-8BD6-02A226A6F107}"/>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AE29536F-3652-479D-B22F-855AA09A36CC}"/>
              </a:ext>
            </a:extLst>
          </p:cNvPr>
          <p:cNvSpPr/>
          <p:nvPr/>
        </p:nvSpPr>
        <p:spPr>
          <a:xfrm>
            <a:off x="76199" y="109519"/>
            <a:ext cx="884645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Overview</a:t>
            </a:r>
          </a:p>
        </p:txBody>
      </p:sp>
    </p:spTree>
    <p:extLst>
      <p:ext uri="{BB962C8B-B14F-4D97-AF65-F5344CB8AC3E}">
        <p14:creationId xmlns:p14="http://schemas.microsoft.com/office/powerpoint/2010/main" val="945643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99">
            <a:extLst>
              <a:ext uri="{FF2B5EF4-FFF2-40B4-BE49-F238E27FC236}">
                <a16:creationId xmlns:a16="http://schemas.microsoft.com/office/drawing/2014/main" id="{D2BB9C5C-81BD-4540-A561-9AF56AE55B28}"/>
              </a:ext>
            </a:extLst>
          </p:cNvPr>
          <p:cNvSpPr/>
          <p:nvPr/>
        </p:nvSpPr>
        <p:spPr>
          <a:xfrm>
            <a:off x="-11713" y="-43530"/>
            <a:ext cx="9144000" cy="680657"/>
          </a:xfrm>
          <a:custGeom>
            <a:avLst/>
            <a:gdLst/>
            <a:ahLst/>
            <a:cxnLst/>
            <a:rect l="l" t="t" r="r" b="b"/>
            <a:pathLst>
              <a:path w="9141460" h="756285">
                <a:moveTo>
                  <a:pt x="9140952" y="0"/>
                </a:moveTo>
                <a:lnTo>
                  <a:pt x="0" y="0"/>
                </a:lnTo>
                <a:lnTo>
                  <a:pt x="0" y="755903"/>
                </a:lnTo>
                <a:lnTo>
                  <a:pt x="9140952" y="755903"/>
                </a:lnTo>
                <a:lnTo>
                  <a:pt x="9140952" y="0"/>
                </a:lnTo>
                <a:close/>
              </a:path>
            </a:pathLst>
          </a:custGeom>
          <a:solidFill>
            <a:srgbClr val="006600"/>
          </a:solidFill>
        </p:spPr>
        <p:txBody>
          <a:bodyPr wrap="square" lIns="0" tIns="0" rIns="0" bIns="0" rtlCol="0"/>
          <a:lstStyle/>
          <a:p>
            <a:pPr defTabSz="822960"/>
            <a:endParaRPr sz="1620">
              <a:solidFill>
                <a:prstClr val="black"/>
              </a:solidFill>
              <a:latin typeface="Calibri"/>
            </a:endParaRPr>
          </a:p>
        </p:txBody>
      </p:sp>
      <p:sp>
        <p:nvSpPr>
          <p:cNvPr id="8" name="Rectangle 7">
            <a:extLst>
              <a:ext uri="{FF2B5EF4-FFF2-40B4-BE49-F238E27FC236}">
                <a16:creationId xmlns:a16="http://schemas.microsoft.com/office/drawing/2014/main" id="{5C0EB7B0-69A4-44D8-A6BF-8D6B3B62A600}"/>
              </a:ext>
            </a:extLst>
          </p:cNvPr>
          <p:cNvSpPr/>
          <p:nvPr/>
        </p:nvSpPr>
        <p:spPr>
          <a:xfrm>
            <a:off x="76199" y="133455"/>
            <a:ext cx="8791903"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Permissive Areas for Mineral Systems with Critical Minerals</a:t>
            </a:r>
          </a:p>
        </p:txBody>
      </p:sp>
      <p:grpSp>
        <p:nvGrpSpPr>
          <p:cNvPr id="42" name="object 7">
            <a:extLst>
              <a:ext uri="{FF2B5EF4-FFF2-40B4-BE49-F238E27FC236}">
                <a16:creationId xmlns:a16="http://schemas.microsoft.com/office/drawing/2014/main" id="{4F4DC422-3DA6-4FE4-8FB7-124C803AC24C}"/>
              </a:ext>
            </a:extLst>
          </p:cNvPr>
          <p:cNvGrpSpPr/>
          <p:nvPr/>
        </p:nvGrpSpPr>
        <p:grpSpPr>
          <a:xfrm>
            <a:off x="7217816" y="1632204"/>
            <a:ext cx="1344168" cy="2711768"/>
            <a:chOff x="7511796" y="1813560"/>
            <a:chExt cx="1493520" cy="3013075"/>
          </a:xfrm>
        </p:grpSpPr>
        <p:pic>
          <p:nvPicPr>
            <p:cNvPr id="43" name="object 8">
              <a:extLst>
                <a:ext uri="{FF2B5EF4-FFF2-40B4-BE49-F238E27FC236}">
                  <a16:creationId xmlns:a16="http://schemas.microsoft.com/office/drawing/2014/main" id="{9FA94B6A-3665-4773-85D5-80D092CB27FF}"/>
                </a:ext>
              </a:extLst>
            </p:cNvPr>
            <p:cNvPicPr/>
            <p:nvPr/>
          </p:nvPicPr>
          <p:blipFill>
            <a:blip r:embed="rId2" cstate="print"/>
            <a:stretch>
              <a:fillRect/>
            </a:stretch>
          </p:blipFill>
          <p:spPr>
            <a:xfrm>
              <a:off x="7516368" y="1816608"/>
              <a:ext cx="1488947" cy="3009899"/>
            </a:xfrm>
            <a:prstGeom prst="rect">
              <a:avLst/>
            </a:prstGeom>
          </p:spPr>
        </p:pic>
        <p:pic>
          <p:nvPicPr>
            <p:cNvPr id="44" name="object 9">
              <a:extLst>
                <a:ext uri="{FF2B5EF4-FFF2-40B4-BE49-F238E27FC236}">
                  <a16:creationId xmlns:a16="http://schemas.microsoft.com/office/drawing/2014/main" id="{08E02495-469F-4F5A-A248-086035F11119}"/>
                </a:ext>
              </a:extLst>
            </p:cNvPr>
            <p:cNvPicPr/>
            <p:nvPr/>
          </p:nvPicPr>
          <p:blipFill>
            <a:blip r:embed="rId3" cstate="print"/>
            <a:stretch>
              <a:fillRect/>
            </a:stretch>
          </p:blipFill>
          <p:spPr>
            <a:xfrm>
              <a:off x="7511796" y="1813560"/>
              <a:ext cx="1130807" cy="2938271"/>
            </a:xfrm>
            <a:prstGeom prst="rect">
              <a:avLst/>
            </a:prstGeom>
          </p:spPr>
        </p:pic>
        <p:sp>
          <p:nvSpPr>
            <p:cNvPr id="45" name="object 10">
              <a:extLst>
                <a:ext uri="{FF2B5EF4-FFF2-40B4-BE49-F238E27FC236}">
                  <a16:creationId xmlns:a16="http://schemas.microsoft.com/office/drawing/2014/main" id="{D8F6E98D-9E42-4CDD-9202-7F92D2A2EFDD}"/>
                </a:ext>
              </a:extLst>
            </p:cNvPr>
            <p:cNvSpPr/>
            <p:nvPr/>
          </p:nvSpPr>
          <p:spPr>
            <a:xfrm>
              <a:off x="7542276" y="1842516"/>
              <a:ext cx="1382395" cy="2903220"/>
            </a:xfrm>
            <a:custGeom>
              <a:avLst/>
              <a:gdLst/>
              <a:ahLst/>
              <a:cxnLst/>
              <a:rect l="l" t="t" r="r" b="b"/>
              <a:pathLst>
                <a:path w="1382395" h="2903220">
                  <a:moveTo>
                    <a:pt x="1382268" y="0"/>
                  </a:moveTo>
                  <a:lnTo>
                    <a:pt x="0" y="0"/>
                  </a:lnTo>
                  <a:lnTo>
                    <a:pt x="0" y="2903220"/>
                  </a:lnTo>
                  <a:lnTo>
                    <a:pt x="1382268" y="2903220"/>
                  </a:lnTo>
                  <a:lnTo>
                    <a:pt x="1382268" y="0"/>
                  </a:lnTo>
                  <a:close/>
                </a:path>
              </a:pathLst>
            </a:custGeom>
            <a:solidFill>
              <a:srgbClr val="CAE6F8"/>
            </a:solidFill>
          </p:spPr>
          <p:txBody>
            <a:bodyPr wrap="square" lIns="0" tIns="0" rIns="0" bIns="0" rtlCol="0"/>
            <a:lstStyle/>
            <a:p>
              <a:endParaRPr sz="1620">
                <a:solidFill>
                  <a:prstClr val="black"/>
                </a:solidFill>
                <a:latin typeface="Calibri"/>
              </a:endParaRPr>
            </a:p>
          </p:txBody>
        </p:sp>
      </p:grpSp>
      <p:sp>
        <p:nvSpPr>
          <p:cNvPr id="46" name="object 11">
            <a:extLst>
              <a:ext uri="{FF2B5EF4-FFF2-40B4-BE49-F238E27FC236}">
                <a16:creationId xmlns:a16="http://schemas.microsoft.com/office/drawing/2014/main" id="{939B1C19-DF0D-479D-8CC1-5F7FBA862EB6}"/>
              </a:ext>
            </a:extLst>
          </p:cNvPr>
          <p:cNvSpPr txBox="1"/>
          <p:nvPr/>
        </p:nvSpPr>
        <p:spPr>
          <a:xfrm>
            <a:off x="7245249" y="1678838"/>
            <a:ext cx="1244156" cy="2452724"/>
          </a:xfrm>
          <a:prstGeom prst="rect">
            <a:avLst/>
          </a:prstGeom>
        </p:spPr>
        <p:txBody>
          <a:bodyPr vert="horz" wrap="square" lIns="0" tIns="15431" rIns="0" bIns="0" rtlCol="0">
            <a:spAutoFit/>
          </a:bodyPr>
          <a:lstStyle/>
          <a:p>
            <a:pPr marL="82296" marR="405194">
              <a:lnSpc>
                <a:spcPct val="100800"/>
              </a:lnSpc>
              <a:spcBef>
                <a:spcPts val="122"/>
              </a:spcBef>
            </a:pPr>
            <a:r>
              <a:rPr sz="1125" b="1" u="sng" spc="-5" dirty="0">
                <a:solidFill>
                  <a:prstClr val="black"/>
                </a:solidFill>
                <a:uFill>
                  <a:solidFill>
                    <a:srgbClr val="000000"/>
                  </a:solidFill>
                </a:uFill>
                <a:cs typeface="Arial"/>
              </a:rPr>
              <a:t>Phase</a:t>
            </a:r>
            <a:r>
              <a:rPr sz="1125" b="1" u="sng" dirty="0">
                <a:solidFill>
                  <a:prstClr val="black"/>
                </a:solidFill>
                <a:uFill>
                  <a:solidFill>
                    <a:srgbClr val="000000"/>
                  </a:solidFill>
                </a:uFill>
                <a:cs typeface="Arial"/>
              </a:rPr>
              <a:t> </a:t>
            </a:r>
            <a:r>
              <a:rPr sz="1125" b="1" u="sng" spc="5" dirty="0">
                <a:solidFill>
                  <a:prstClr val="black"/>
                </a:solidFill>
                <a:uFill>
                  <a:solidFill>
                    <a:srgbClr val="000000"/>
                  </a:solidFill>
                </a:uFill>
                <a:cs typeface="Arial"/>
              </a:rPr>
              <a:t>3 </a:t>
            </a:r>
            <a:r>
              <a:rPr sz="1125" b="1" spc="9" dirty="0">
                <a:solidFill>
                  <a:prstClr val="black"/>
                </a:solidFill>
                <a:cs typeface="Arial"/>
              </a:rPr>
              <a:t> </a:t>
            </a:r>
            <a:r>
              <a:rPr sz="1125" spc="-5" dirty="0">
                <a:solidFill>
                  <a:prstClr val="black"/>
                </a:solidFill>
                <a:cs typeface="Arial"/>
              </a:rPr>
              <a:t>Antimony </a:t>
            </a:r>
            <a:r>
              <a:rPr sz="1125" dirty="0">
                <a:solidFill>
                  <a:prstClr val="black"/>
                </a:solidFill>
                <a:cs typeface="Arial"/>
              </a:rPr>
              <a:t> Barite </a:t>
            </a:r>
            <a:r>
              <a:rPr sz="1125" spc="5" dirty="0">
                <a:solidFill>
                  <a:prstClr val="black"/>
                </a:solidFill>
                <a:cs typeface="Arial"/>
              </a:rPr>
              <a:t> </a:t>
            </a:r>
            <a:r>
              <a:rPr sz="1125" spc="-5" dirty="0">
                <a:solidFill>
                  <a:prstClr val="black"/>
                </a:solidFill>
                <a:cs typeface="Arial"/>
              </a:rPr>
              <a:t>Beryllium </a:t>
            </a:r>
            <a:r>
              <a:rPr sz="1125" dirty="0">
                <a:solidFill>
                  <a:prstClr val="black"/>
                </a:solidFill>
                <a:cs typeface="Arial"/>
              </a:rPr>
              <a:t> </a:t>
            </a:r>
            <a:r>
              <a:rPr sz="1125" spc="-5" dirty="0">
                <a:solidFill>
                  <a:prstClr val="black"/>
                </a:solidFill>
                <a:cs typeface="Arial"/>
              </a:rPr>
              <a:t>Chromium </a:t>
            </a:r>
            <a:r>
              <a:rPr sz="1125" dirty="0">
                <a:solidFill>
                  <a:prstClr val="black"/>
                </a:solidFill>
                <a:cs typeface="Arial"/>
              </a:rPr>
              <a:t> </a:t>
            </a:r>
            <a:r>
              <a:rPr sz="1125" spc="-5" dirty="0">
                <a:solidFill>
                  <a:prstClr val="black"/>
                </a:solidFill>
                <a:cs typeface="Arial"/>
              </a:rPr>
              <a:t>Fluorspar </a:t>
            </a:r>
            <a:r>
              <a:rPr sz="1125" dirty="0">
                <a:solidFill>
                  <a:prstClr val="black"/>
                </a:solidFill>
                <a:cs typeface="Arial"/>
              </a:rPr>
              <a:t> </a:t>
            </a:r>
            <a:r>
              <a:rPr sz="1125" spc="-5" dirty="0">
                <a:solidFill>
                  <a:prstClr val="black"/>
                </a:solidFill>
                <a:cs typeface="Arial"/>
              </a:rPr>
              <a:t>Hafnium </a:t>
            </a:r>
            <a:r>
              <a:rPr sz="1125" dirty="0">
                <a:solidFill>
                  <a:prstClr val="black"/>
                </a:solidFill>
                <a:cs typeface="Arial"/>
              </a:rPr>
              <a:t> </a:t>
            </a:r>
            <a:r>
              <a:rPr sz="1125" spc="-5" dirty="0">
                <a:solidFill>
                  <a:prstClr val="black"/>
                </a:solidFill>
                <a:cs typeface="Arial"/>
              </a:rPr>
              <a:t>Helium </a:t>
            </a:r>
            <a:r>
              <a:rPr sz="1125" dirty="0">
                <a:solidFill>
                  <a:prstClr val="black"/>
                </a:solidFill>
                <a:cs typeface="Arial"/>
              </a:rPr>
              <a:t> Magne</a:t>
            </a:r>
            <a:r>
              <a:rPr sz="1125" spc="9" dirty="0">
                <a:solidFill>
                  <a:prstClr val="black"/>
                </a:solidFill>
                <a:cs typeface="Arial"/>
              </a:rPr>
              <a:t>s</a:t>
            </a:r>
            <a:r>
              <a:rPr sz="1125" spc="-5" dirty="0">
                <a:solidFill>
                  <a:prstClr val="black"/>
                </a:solidFill>
                <a:cs typeface="Arial"/>
              </a:rPr>
              <a:t>i</a:t>
            </a:r>
            <a:r>
              <a:rPr sz="1125" spc="-9" dirty="0">
                <a:solidFill>
                  <a:prstClr val="black"/>
                </a:solidFill>
                <a:cs typeface="Arial"/>
              </a:rPr>
              <a:t>um  </a:t>
            </a:r>
            <a:r>
              <a:rPr sz="1125" dirty="0">
                <a:solidFill>
                  <a:prstClr val="black"/>
                </a:solidFill>
                <a:cs typeface="Arial"/>
              </a:rPr>
              <a:t>Mangane</a:t>
            </a:r>
            <a:r>
              <a:rPr sz="1125" spc="9" dirty="0">
                <a:solidFill>
                  <a:prstClr val="black"/>
                </a:solidFill>
                <a:cs typeface="Arial"/>
              </a:rPr>
              <a:t>s</a:t>
            </a:r>
            <a:r>
              <a:rPr sz="1125" dirty="0">
                <a:solidFill>
                  <a:prstClr val="black"/>
                </a:solidFill>
                <a:cs typeface="Arial"/>
              </a:rPr>
              <a:t>e  Potash </a:t>
            </a:r>
            <a:r>
              <a:rPr sz="1125" spc="5" dirty="0">
                <a:solidFill>
                  <a:prstClr val="black"/>
                </a:solidFill>
                <a:cs typeface="Arial"/>
              </a:rPr>
              <a:t> </a:t>
            </a:r>
            <a:r>
              <a:rPr sz="1125" spc="-5" dirty="0">
                <a:solidFill>
                  <a:prstClr val="black"/>
                </a:solidFill>
                <a:cs typeface="Arial"/>
              </a:rPr>
              <a:t>Uranium </a:t>
            </a:r>
            <a:r>
              <a:rPr sz="1125" dirty="0">
                <a:solidFill>
                  <a:prstClr val="black"/>
                </a:solidFill>
                <a:cs typeface="Arial"/>
              </a:rPr>
              <a:t> </a:t>
            </a:r>
            <a:r>
              <a:rPr sz="1125" spc="-14" dirty="0">
                <a:solidFill>
                  <a:prstClr val="black"/>
                </a:solidFill>
                <a:cs typeface="Arial"/>
              </a:rPr>
              <a:t>Vanadium </a:t>
            </a:r>
            <a:r>
              <a:rPr sz="1125" spc="-9" dirty="0">
                <a:solidFill>
                  <a:prstClr val="black"/>
                </a:solidFill>
                <a:cs typeface="Arial"/>
              </a:rPr>
              <a:t> </a:t>
            </a:r>
            <a:r>
              <a:rPr sz="1125" spc="-5" dirty="0">
                <a:solidFill>
                  <a:prstClr val="black"/>
                </a:solidFill>
                <a:cs typeface="Arial"/>
              </a:rPr>
              <a:t>Zirconium</a:t>
            </a:r>
            <a:endParaRPr sz="1125" dirty="0">
              <a:solidFill>
                <a:prstClr val="black"/>
              </a:solidFill>
              <a:cs typeface="Arial"/>
            </a:endParaRPr>
          </a:p>
        </p:txBody>
      </p:sp>
      <p:grpSp>
        <p:nvGrpSpPr>
          <p:cNvPr id="47" name="object 12">
            <a:extLst>
              <a:ext uri="{FF2B5EF4-FFF2-40B4-BE49-F238E27FC236}">
                <a16:creationId xmlns:a16="http://schemas.microsoft.com/office/drawing/2014/main" id="{6E4B32B7-9A34-4C76-920C-4074DA1BC226}"/>
              </a:ext>
            </a:extLst>
          </p:cNvPr>
          <p:cNvGrpSpPr/>
          <p:nvPr/>
        </p:nvGrpSpPr>
        <p:grpSpPr>
          <a:xfrm>
            <a:off x="5713170" y="1632215"/>
            <a:ext cx="1541907" cy="2711768"/>
            <a:chOff x="5839967" y="1813572"/>
            <a:chExt cx="1713230" cy="3013075"/>
          </a:xfrm>
        </p:grpSpPr>
        <p:pic>
          <p:nvPicPr>
            <p:cNvPr id="48" name="object 13">
              <a:extLst>
                <a:ext uri="{FF2B5EF4-FFF2-40B4-BE49-F238E27FC236}">
                  <a16:creationId xmlns:a16="http://schemas.microsoft.com/office/drawing/2014/main" id="{DC82CEDD-3ADB-4670-88FB-5A1B44919B94}"/>
                </a:ext>
              </a:extLst>
            </p:cNvPr>
            <p:cNvPicPr/>
            <p:nvPr/>
          </p:nvPicPr>
          <p:blipFill>
            <a:blip r:embed="rId4" cstate="print"/>
            <a:stretch>
              <a:fillRect/>
            </a:stretch>
          </p:blipFill>
          <p:spPr>
            <a:xfrm>
              <a:off x="5844539" y="1816607"/>
              <a:ext cx="1693163" cy="3009899"/>
            </a:xfrm>
            <a:prstGeom prst="rect">
              <a:avLst/>
            </a:prstGeom>
          </p:spPr>
        </p:pic>
        <p:pic>
          <p:nvPicPr>
            <p:cNvPr id="49" name="object 14">
              <a:extLst>
                <a:ext uri="{FF2B5EF4-FFF2-40B4-BE49-F238E27FC236}">
                  <a16:creationId xmlns:a16="http://schemas.microsoft.com/office/drawing/2014/main" id="{22AF70C1-8DBD-43B1-8733-1872BD69CC7D}"/>
                </a:ext>
              </a:extLst>
            </p:cNvPr>
            <p:cNvPicPr/>
            <p:nvPr/>
          </p:nvPicPr>
          <p:blipFill>
            <a:blip r:embed="rId5" cstate="print"/>
            <a:stretch>
              <a:fillRect/>
            </a:stretch>
          </p:blipFill>
          <p:spPr>
            <a:xfrm>
              <a:off x="5839967" y="1813572"/>
              <a:ext cx="1712975" cy="2938259"/>
            </a:xfrm>
            <a:prstGeom prst="rect">
              <a:avLst/>
            </a:prstGeom>
          </p:spPr>
        </p:pic>
        <p:sp>
          <p:nvSpPr>
            <p:cNvPr id="50" name="object 15">
              <a:extLst>
                <a:ext uri="{FF2B5EF4-FFF2-40B4-BE49-F238E27FC236}">
                  <a16:creationId xmlns:a16="http://schemas.microsoft.com/office/drawing/2014/main" id="{05CC30FE-8FE5-48B4-8CC2-9A24752E18CB}"/>
                </a:ext>
              </a:extLst>
            </p:cNvPr>
            <p:cNvSpPr/>
            <p:nvPr/>
          </p:nvSpPr>
          <p:spPr>
            <a:xfrm>
              <a:off x="5870447" y="1842515"/>
              <a:ext cx="1586865" cy="2903220"/>
            </a:xfrm>
            <a:custGeom>
              <a:avLst/>
              <a:gdLst/>
              <a:ahLst/>
              <a:cxnLst/>
              <a:rect l="l" t="t" r="r" b="b"/>
              <a:pathLst>
                <a:path w="1586865" h="2903220">
                  <a:moveTo>
                    <a:pt x="1586483" y="0"/>
                  </a:moveTo>
                  <a:lnTo>
                    <a:pt x="0" y="0"/>
                  </a:lnTo>
                  <a:lnTo>
                    <a:pt x="0" y="2903220"/>
                  </a:lnTo>
                  <a:lnTo>
                    <a:pt x="1586483" y="2903220"/>
                  </a:lnTo>
                  <a:lnTo>
                    <a:pt x="1586483" y="0"/>
                  </a:lnTo>
                  <a:close/>
                </a:path>
              </a:pathLst>
            </a:custGeom>
            <a:solidFill>
              <a:srgbClr val="CAE6F8"/>
            </a:solidFill>
          </p:spPr>
          <p:txBody>
            <a:bodyPr wrap="square" lIns="0" tIns="0" rIns="0" bIns="0" rtlCol="0"/>
            <a:lstStyle/>
            <a:p>
              <a:endParaRPr sz="1620">
                <a:solidFill>
                  <a:prstClr val="black"/>
                </a:solidFill>
                <a:latin typeface="Calibri"/>
              </a:endParaRPr>
            </a:p>
          </p:txBody>
        </p:sp>
      </p:grpSp>
      <p:sp>
        <p:nvSpPr>
          <p:cNvPr id="51" name="object 16">
            <a:extLst>
              <a:ext uri="{FF2B5EF4-FFF2-40B4-BE49-F238E27FC236}">
                <a16:creationId xmlns:a16="http://schemas.microsoft.com/office/drawing/2014/main" id="{88615629-9978-4BFF-AF1F-58047309CCFD}"/>
              </a:ext>
            </a:extLst>
          </p:cNvPr>
          <p:cNvSpPr txBox="1"/>
          <p:nvPr/>
        </p:nvSpPr>
        <p:spPr>
          <a:xfrm>
            <a:off x="5740603" y="1678838"/>
            <a:ext cx="1428179" cy="2452724"/>
          </a:xfrm>
          <a:prstGeom prst="rect">
            <a:avLst/>
          </a:prstGeom>
        </p:spPr>
        <p:txBody>
          <a:bodyPr vert="horz" wrap="square" lIns="0" tIns="15431" rIns="0" bIns="0" rtlCol="0">
            <a:spAutoFit/>
          </a:bodyPr>
          <a:lstStyle/>
          <a:p>
            <a:pPr marL="81725" marR="702374">
              <a:lnSpc>
                <a:spcPct val="100800"/>
              </a:lnSpc>
              <a:spcBef>
                <a:spcPts val="122"/>
              </a:spcBef>
            </a:pPr>
            <a:r>
              <a:rPr sz="1125" b="1" u="sng" spc="-5" dirty="0">
                <a:solidFill>
                  <a:prstClr val="black"/>
                </a:solidFill>
                <a:uFill>
                  <a:solidFill>
                    <a:srgbClr val="000000"/>
                  </a:solidFill>
                </a:uFill>
                <a:cs typeface="Arial"/>
              </a:rPr>
              <a:t>Phase </a:t>
            </a:r>
            <a:r>
              <a:rPr sz="1125" b="1" u="sng" spc="5" dirty="0">
                <a:solidFill>
                  <a:prstClr val="black"/>
                </a:solidFill>
                <a:uFill>
                  <a:solidFill>
                    <a:srgbClr val="000000"/>
                  </a:solidFill>
                </a:uFill>
                <a:cs typeface="Arial"/>
              </a:rPr>
              <a:t>2 </a:t>
            </a:r>
            <a:r>
              <a:rPr sz="1125" b="1" spc="9" dirty="0">
                <a:solidFill>
                  <a:prstClr val="black"/>
                </a:solidFill>
                <a:cs typeface="Arial"/>
              </a:rPr>
              <a:t> </a:t>
            </a:r>
            <a:r>
              <a:rPr sz="1125" spc="-5" dirty="0">
                <a:solidFill>
                  <a:prstClr val="black"/>
                </a:solidFill>
                <a:cs typeface="Arial"/>
              </a:rPr>
              <a:t>Aluminum  Cobalt</a:t>
            </a:r>
            <a:endParaRPr sz="1125">
              <a:solidFill>
                <a:prstClr val="black"/>
              </a:solidFill>
              <a:cs typeface="Arial"/>
            </a:endParaRPr>
          </a:p>
          <a:p>
            <a:pPr marL="81725" marR="214313">
              <a:lnSpc>
                <a:spcPct val="100800"/>
              </a:lnSpc>
            </a:pPr>
            <a:r>
              <a:rPr sz="1125" spc="-5" dirty="0">
                <a:solidFill>
                  <a:prstClr val="black"/>
                </a:solidFill>
                <a:cs typeface="Arial"/>
              </a:rPr>
              <a:t>Graphite (natural) </a:t>
            </a:r>
            <a:r>
              <a:rPr sz="1125" spc="-302" dirty="0">
                <a:solidFill>
                  <a:prstClr val="black"/>
                </a:solidFill>
                <a:cs typeface="Arial"/>
              </a:rPr>
              <a:t> </a:t>
            </a:r>
            <a:r>
              <a:rPr sz="1125" spc="-5" dirty="0">
                <a:solidFill>
                  <a:prstClr val="black"/>
                </a:solidFill>
                <a:cs typeface="Arial"/>
              </a:rPr>
              <a:t>Lithium</a:t>
            </a:r>
            <a:endParaRPr sz="1125">
              <a:solidFill>
                <a:prstClr val="black"/>
              </a:solidFill>
              <a:cs typeface="Arial"/>
            </a:endParaRPr>
          </a:p>
          <a:p>
            <a:pPr marL="81725" marR="374903">
              <a:lnSpc>
                <a:spcPct val="100800"/>
              </a:lnSpc>
            </a:pPr>
            <a:r>
              <a:rPr sz="1125" spc="-5" dirty="0">
                <a:solidFill>
                  <a:prstClr val="black"/>
                </a:solidFill>
                <a:cs typeface="Arial"/>
              </a:rPr>
              <a:t>Niobium </a:t>
            </a:r>
            <a:r>
              <a:rPr sz="1125" dirty="0">
                <a:solidFill>
                  <a:prstClr val="black"/>
                </a:solidFill>
                <a:cs typeface="Arial"/>
              </a:rPr>
              <a:t> </a:t>
            </a:r>
            <a:r>
              <a:rPr sz="1125" spc="-5" dirty="0">
                <a:solidFill>
                  <a:prstClr val="black"/>
                </a:solidFill>
                <a:cs typeface="Arial"/>
              </a:rPr>
              <a:t>Platinum group </a:t>
            </a:r>
            <a:r>
              <a:rPr sz="1125" spc="-306" dirty="0">
                <a:solidFill>
                  <a:prstClr val="black"/>
                </a:solidFill>
                <a:cs typeface="Arial"/>
              </a:rPr>
              <a:t> </a:t>
            </a:r>
            <a:r>
              <a:rPr sz="1125" spc="-5" dirty="0">
                <a:solidFill>
                  <a:prstClr val="black"/>
                </a:solidFill>
                <a:cs typeface="Arial"/>
              </a:rPr>
              <a:t>elements</a:t>
            </a:r>
            <a:endParaRPr sz="1125">
              <a:solidFill>
                <a:prstClr val="black"/>
              </a:solidFill>
              <a:cs typeface="Arial"/>
            </a:endParaRPr>
          </a:p>
          <a:p>
            <a:pPr marL="158877" marR="109157" indent="-77153">
              <a:lnSpc>
                <a:spcPct val="100800"/>
              </a:lnSpc>
            </a:pPr>
            <a:r>
              <a:rPr sz="1125" dirty="0">
                <a:solidFill>
                  <a:prstClr val="black"/>
                </a:solidFill>
                <a:cs typeface="Arial"/>
              </a:rPr>
              <a:t>Rare </a:t>
            </a:r>
            <a:r>
              <a:rPr sz="1125" spc="-5" dirty="0">
                <a:solidFill>
                  <a:prstClr val="black"/>
                </a:solidFill>
                <a:cs typeface="Arial"/>
              </a:rPr>
              <a:t>earth element </a:t>
            </a:r>
            <a:r>
              <a:rPr sz="1125" spc="-302" dirty="0">
                <a:solidFill>
                  <a:prstClr val="black"/>
                </a:solidFill>
                <a:cs typeface="Arial"/>
              </a:rPr>
              <a:t> </a:t>
            </a:r>
            <a:r>
              <a:rPr sz="1125" spc="-5" dirty="0">
                <a:solidFill>
                  <a:prstClr val="black"/>
                </a:solidFill>
                <a:cs typeface="Arial"/>
              </a:rPr>
              <a:t>group</a:t>
            </a:r>
            <a:endParaRPr sz="1125">
              <a:solidFill>
                <a:prstClr val="black"/>
              </a:solidFill>
              <a:cs typeface="Arial"/>
            </a:endParaRPr>
          </a:p>
          <a:p>
            <a:pPr marL="81725" marR="746379">
              <a:lnSpc>
                <a:spcPct val="100800"/>
              </a:lnSpc>
            </a:pPr>
            <a:r>
              <a:rPr sz="1125" spc="-23" dirty="0">
                <a:solidFill>
                  <a:prstClr val="black"/>
                </a:solidFill>
                <a:cs typeface="Arial"/>
              </a:rPr>
              <a:t>Tantalum </a:t>
            </a:r>
            <a:r>
              <a:rPr sz="1125" spc="-302" dirty="0">
                <a:solidFill>
                  <a:prstClr val="black"/>
                </a:solidFill>
                <a:cs typeface="Arial"/>
              </a:rPr>
              <a:t> </a:t>
            </a:r>
            <a:r>
              <a:rPr sz="1125" spc="-14" dirty="0">
                <a:solidFill>
                  <a:prstClr val="black"/>
                </a:solidFill>
                <a:cs typeface="Arial"/>
              </a:rPr>
              <a:t>Tin </a:t>
            </a:r>
            <a:r>
              <a:rPr sz="1125" spc="-9" dirty="0">
                <a:solidFill>
                  <a:prstClr val="black"/>
                </a:solidFill>
                <a:cs typeface="Arial"/>
              </a:rPr>
              <a:t> Titanium </a:t>
            </a:r>
            <a:r>
              <a:rPr sz="1125" spc="-5" dirty="0">
                <a:solidFill>
                  <a:prstClr val="black"/>
                </a:solidFill>
                <a:cs typeface="Arial"/>
              </a:rPr>
              <a:t> </a:t>
            </a:r>
            <a:r>
              <a:rPr sz="1125" spc="-41" dirty="0">
                <a:solidFill>
                  <a:prstClr val="black"/>
                </a:solidFill>
                <a:cs typeface="Arial"/>
              </a:rPr>
              <a:t>T</a:t>
            </a:r>
            <a:r>
              <a:rPr sz="1125" spc="-5" dirty="0">
                <a:solidFill>
                  <a:prstClr val="black"/>
                </a:solidFill>
                <a:cs typeface="Arial"/>
              </a:rPr>
              <a:t>ung</a:t>
            </a:r>
            <a:r>
              <a:rPr sz="1125" spc="9" dirty="0">
                <a:solidFill>
                  <a:prstClr val="black"/>
                </a:solidFill>
                <a:cs typeface="Arial"/>
              </a:rPr>
              <a:t>s</a:t>
            </a:r>
            <a:r>
              <a:rPr sz="1125" spc="-5" dirty="0">
                <a:solidFill>
                  <a:prstClr val="black"/>
                </a:solidFill>
                <a:cs typeface="Arial"/>
              </a:rPr>
              <a:t>ten</a:t>
            </a:r>
            <a:endParaRPr sz="1125">
              <a:solidFill>
                <a:prstClr val="black"/>
              </a:solidFill>
              <a:cs typeface="Arial"/>
            </a:endParaRPr>
          </a:p>
        </p:txBody>
      </p:sp>
      <p:sp>
        <p:nvSpPr>
          <p:cNvPr id="52" name="object 20">
            <a:extLst>
              <a:ext uri="{FF2B5EF4-FFF2-40B4-BE49-F238E27FC236}">
                <a16:creationId xmlns:a16="http://schemas.microsoft.com/office/drawing/2014/main" id="{157BDE3D-E85F-4F25-83DE-828FA00E939C}"/>
              </a:ext>
            </a:extLst>
          </p:cNvPr>
          <p:cNvSpPr txBox="1"/>
          <p:nvPr/>
        </p:nvSpPr>
        <p:spPr>
          <a:xfrm>
            <a:off x="5740602" y="1149400"/>
            <a:ext cx="2748915" cy="470706"/>
          </a:xfrm>
          <a:prstGeom prst="rect">
            <a:avLst/>
          </a:prstGeom>
          <a:solidFill>
            <a:srgbClr val="D9D9D9"/>
          </a:solidFill>
          <a:effectLst>
            <a:outerShdw blurRad="50800" dist="38100" dir="2700000" algn="tl" rotWithShape="0">
              <a:prstClr val="black">
                <a:alpha val="40000"/>
              </a:prstClr>
            </a:outerShdw>
          </a:effectLst>
        </p:spPr>
        <p:txBody>
          <a:bodyPr vert="horz" wrap="square" lIns="0" tIns="37719" rIns="0" bIns="0" rtlCol="0">
            <a:spAutoFit/>
          </a:bodyPr>
          <a:lstStyle/>
          <a:p>
            <a:pPr marL="658368" marR="325755" indent="-326898">
              <a:lnSpc>
                <a:spcPct val="101299"/>
              </a:lnSpc>
              <a:spcBef>
                <a:spcPts val="297"/>
              </a:spcBef>
            </a:pPr>
            <a:r>
              <a:rPr sz="1440" b="1" dirty="0">
                <a:solidFill>
                  <a:prstClr val="black"/>
                </a:solidFill>
                <a:latin typeface="Century Gothic"/>
                <a:cs typeface="Century Gothic"/>
              </a:rPr>
              <a:t>Earth</a:t>
            </a:r>
            <a:r>
              <a:rPr sz="1440" b="1" spc="-5" dirty="0">
                <a:solidFill>
                  <a:prstClr val="black"/>
                </a:solidFill>
                <a:latin typeface="Century Gothic"/>
                <a:cs typeface="Century Gothic"/>
              </a:rPr>
              <a:t> </a:t>
            </a:r>
            <a:r>
              <a:rPr sz="1440" b="1" spc="5" dirty="0">
                <a:solidFill>
                  <a:prstClr val="black"/>
                </a:solidFill>
                <a:latin typeface="Century Gothic"/>
                <a:cs typeface="Century Gothic"/>
              </a:rPr>
              <a:t>MRI</a:t>
            </a:r>
            <a:r>
              <a:rPr sz="1440" b="1" dirty="0">
                <a:solidFill>
                  <a:prstClr val="black"/>
                </a:solidFill>
                <a:latin typeface="Century Gothic"/>
                <a:cs typeface="Century Gothic"/>
              </a:rPr>
              <a:t> Project</a:t>
            </a:r>
            <a:r>
              <a:rPr sz="1440" b="1" spc="14" dirty="0">
                <a:solidFill>
                  <a:prstClr val="black"/>
                </a:solidFill>
                <a:latin typeface="Century Gothic"/>
                <a:cs typeface="Century Gothic"/>
              </a:rPr>
              <a:t> </a:t>
            </a:r>
            <a:r>
              <a:rPr sz="1440" b="1" spc="5" dirty="0">
                <a:solidFill>
                  <a:prstClr val="black"/>
                </a:solidFill>
                <a:latin typeface="Century Gothic"/>
                <a:cs typeface="Century Gothic"/>
              </a:rPr>
              <a:t>Phase </a:t>
            </a:r>
            <a:r>
              <a:rPr sz="1440" b="1" spc="-391" dirty="0">
                <a:solidFill>
                  <a:prstClr val="black"/>
                </a:solidFill>
                <a:latin typeface="Century Gothic"/>
                <a:cs typeface="Century Gothic"/>
              </a:rPr>
              <a:t> </a:t>
            </a:r>
            <a:r>
              <a:rPr sz="1440" b="1" dirty="0">
                <a:solidFill>
                  <a:prstClr val="black"/>
                </a:solidFill>
                <a:latin typeface="Century Gothic"/>
                <a:cs typeface="Century Gothic"/>
              </a:rPr>
              <a:t>Critical</a:t>
            </a:r>
            <a:r>
              <a:rPr sz="1440" b="1" spc="18" dirty="0">
                <a:solidFill>
                  <a:prstClr val="black"/>
                </a:solidFill>
                <a:latin typeface="Century Gothic"/>
                <a:cs typeface="Century Gothic"/>
              </a:rPr>
              <a:t> </a:t>
            </a:r>
            <a:r>
              <a:rPr sz="1440" b="1" dirty="0">
                <a:solidFill>
                  <a:prstClr val="black"/>
                </a:solidFill>
                <a:latin typeface="Century Gothic"/>
                <a:cs typeface="Century Gothic"/>
              </a:rPr>
              <a:t>Minerals</a:t>
            </a:r>
            <a:endParaRPr sz="1440" dirty="0">
              <a:solidFill>
                <a:prstClr val="black"/>
              </a:solidFill>
              <a:latin typeface="Century Gothic"/>
              <a:cs typeface="Century Gothic"/>
            </a:endParaRPr>
          </a:p>
        </p:txBody>
      </p:sp>
      <p:sp>
        <p:nvSpPr>
          <p:cNvPr id="53" name="object 21">
            <a:extLst>
              <a:ext uri="{FF2B5EF4-FFF2-40B4-BE49-F238E27FC236}">
                <a16:creationId xmlns:a16="http://schemas.microsoft.com/office/drawing/2014/main" id="{B9B03F4D-6F6A-4532-8EF0-FC553CF19C1B}"/>
              </a:ext>
            </a:extLst>
          </p:cNvPr>
          <p:cNvSpPr txBox="1"/>
          <p:nvPr/>
        </p:nvSpPr>
        <p:spPr>
          <a:xfrm>
            <a:off x="2655568" y="4374878"/>
            <a:ext cx="5652860" cy="455381"/>
          </a:xfrm>
          <a:prstGeom prst="rect">
            <a:avLst/>
          </a:prstGeom>
        </p:spPr>
        <p:txBody>
          <a:bodyPr vert="horz" wrap="square" lIns="0" tIns="14859" rIns="0" bIns="0" rtlCol="0">
            <a:spAutoFit/>
          </a:bodyPr>
          <a:lstStyle/>
          <a:p>
            <a:pPr marL="11430">
              <a:lnSpc>
                <a:spcPts val="1103"/>
              </a:lnSpc>
              <a:spcBef>
                <a:spcPts val="117"/>
              </a:spcBef>
            </a:pPr>
            <a:r>
              <a:rPr sz="945" b="1" spc="9" dirty="0">
                <a:cs typeface="Arial"/>
              </a:rPr>
              <a:t>Sources:</a:t>
            </a:r>
            <a:endParaRPr sz="945" b="1" dirty="0">
              <a:cs typeface="Arial"/>
            </a:endParaRPr>
          </a:p>
          <a:p>
            <a:pPr marL="11430">
              <a:lnSpc>
                <a:spcPts val="1103"/>
              </a:lnSpc>
            </a:pPr>
            <a:r>
              <a:rPr sz="945" b="1" spc="14" dirty="0">
                <a:cs typeface="Arial"/>
              </a:rPr>
              <a:t>Dicken</a:t>
            </a:r>
            <a:r>
              <a:rPr sz="945" b="1" spc="-18" dirty="0">
                <a:cs typeface="Arial"/>
              </a:rPr>
              <a:t> </a:t>
            </a:r>
            <a:r>
              <a:rPr sz="945" b="1" spc="9" dirty="0">
                <a:cs typeface="Arial"/>
              </a:rPr>
              <a:t>and</a:t>
            </a:r>
            <a:r>
              <a:rPr sz="945" b="1" spc="5" dirty="0">
                <a:cs typeface="Arial"/>
              </a:rPr>
              <a:t> </a:t>
            </a:r>
            <a:r>
              <a:rPr sz="945" b="1" spc="9" dirty="0">
                <a:cs typeface="Arial"/>
              </a:rPr>
              <a:t>others, 2021,</a:t>
            </a:r>
            <a:r>
              <a:rPr sz="945" b="1" spc="5" dirty="0">
                <a:cs typeface="Arial"/>
              </a:rPr>
              <a:t> </a:t>
            </a:r>
            <a:r>
              <a:rPr sz="945" b="1" spc="18" dirty="0">
                <a:cs typeface="Arial"/>
              </a:rPr>
              <a:t>USGS</a:t>
            </a:r>
            <a:r>
              <a:rPr sz="945" b="1" spc="9" dirty="0">
                <a:cs typeface="Arial"/>
              </a:rPr>
              <a:t> data release, </a:t>
            </a:r>
            <a:r>
              <a:rPr sz="945" b="1" u="sng" spc="9" dirty="0">
                <a:solidFill>
                  <a:srgbClr val="00B0F0"/>
                </a:solidFill>
                <a:uFill>
                  <a:solidFill>
                    <a:srgbClr val="20449B"/>
                  </a:solidFill>
                </a:uFill>
                <a:cs typeface="Arial"/>
                <a:hlinkClick r:id="rId6">
                  <a:extLst>
                    <a:ext uri="{A12FA001-AC4F-418D-AE19-62706E023703}">
                      <ahyp:hlinkClr xmlns:ahyp="http://schemas.microsoft.com/office/drawing/2018/hyperlinkcolor" val="tx"/>
                    </a:ext>
                  </a:extLst>
                </a:hlinkClick>
              </a:rPr>
              <a:t>https://doi.org/10.5066/P9WA7JZY</a:t>
            </a:r>
            <a:r>
              <a:rPr lang="en-US" sz="945" b="1" u="sng" spc="9" dirty="0">
                <a:solidFill>
                  <a:srgbClr val="00B0F0"/>
                </a:solidFill>
                <a:uFill>
                  <a:solidFill>
                    <a:srgbClr val="20449B"/>
                  </a:solidFill>
                </a:uFill>
                <a:cs typeface="Arial"/>
              </a:rPr>
              <a:t> </a:t>
            </a:r>
            <a:endParaRPr sz="945" b="1" dirty="0">
              <a:solidFill>
                <a:srgbClr val="00B0F0"/>
              </a:solidFill>
              <a:cs typeface="Arial"/>
            </a:endParaRPr>
          </a:p>
          <a:p>
            <a:pPr marL="11430">
              <a:spcBef>
                <a:spcPts val="126"/>
              </a:spcBef>
            </a:pPr>
            <a:r>
              <a:rPr sz="945" b="1" spc="14" dirty="0">
                <a:cs typeface="Arial"/>
              </a:rPr>
              <a:t>Dicken</a:t>
            </a:r>
            <a:r>
              <a:rPr sz="945" b="1" spc="-14" dirty="0">
                <a:cs typeface="Arial"/>
              </a:rPr>
              <a:t> </a:t>
            </a:r>
            <a:r>
              <a:rPr sz="945" b="1" spc="9" dirty="0">
                <a:cs typeface="Arial"/>
              </a:rPr>
              <a:t>and </a:t>
            </a:r>
            <a:r>
              <a:rPr sz="945" b="1" spc="14" dirty="0">
                <a:cs typeface="Arial"/>
              </a:rPr>
              <a:t>Hammarstrom,</a:t>
            </a:r>
            <a:r>
              <a:rPr sz="945" b="1" spc="-23" dirty="0">
                <a:cs typeface="Arial"/>
              </a:rPr>
              <a:t> </a:t>
            </a:r>
            <a:r>
              <a:rPr sz="945" b="1" spc="9" dirty="0">
                <a:cs typeface="Arial"/>
              </a:rPr>
              <a:t>2020, </a:t>
            </a:r>
            <a:r>
              <a:rPr sz="945" b="1" spc="14" dirty="0">
                <a:cs typeface="Arial"/>
              </a:rPr>
              <a:t>USGS</a:t>
            </a:r>
            <a:r>
              <a:rPr sz="945" b="1" spc="9" dirty="0">
                <a:cs typeface="Arial"/>
              </a:rPr>
              <a:t> data </a:t>
            </a:r>
            <a:r>
              <a:rPr sz="945" b="1" spc="5" dirty="0">
                <a:cs typeface="Arial"/>
              </a:rPr>
              <a:t>release,</a:t>
            </a:r>
            <a:r>
              <a:rPr sz="945" b="1" spc="9" dirty="0">
                <a:cs typeface="Arial"/>
              </a:rPr>
              <a:t> </a:t>
            </a:r>
            <a:r>
              <a:rPr sz="945" b="1" u="sng" spc="9" dirty="0">
                <a:solidFill>
                  <a:srgbClr val="00B0F0"/>
                </a:solidFill>
                <a:uFill>
                  <a:solidFill>
                    <a:srgbClr val="20449B"/>
                  </a:solidFill>
                </a:uFill>
                <a:cs typeface="Arial"/>
                <a:hlinkClick r:id="rId7">
                  <a:extLst>
                    <a:ext uri="{A12FA001-AC4F-418D-AE19-62706E023703}">
                      <ahyp:hlinkClr xmlns:ahyp="http://schemas.microsoft.com/office/drawing/2018/hyperlinkcolor" val="tx"/>
                    </a:ext>
                  </a:extLst>
                </a:hlinkClick>
              </a:rPr>
              <a:t>https://doi.org/10.5066/P95CO8LR</a:t>
            </a:r>
            <a:endParaRPr sz="945" b="1" dirty="0">
              <a:solidFill>
                <a:srgbClr val="00B0F0"/>
              </a:solidFill>
              <a:cs typeface="Arial"/>
            </a:endParaRPr>
          </a:p>
        </p:txBody>
      </p:sp>
      <p:pic>
        <p:nvPicPr>
          <p:cNvPr id="54" name="object 22">
            <a:extLst>
              <a:ext uri="{FF2B5EF4-FFF2-40B4-BE49-F238E27FC236}">
                <a16:creationId xmlns:a16="http://schemas.microsoft.com/office/drawing/2014/main" id="{632B8053-1D2D-496E-BB3E-07BFA5848F61}"/>
              </a:ext>
            </a:extLst>
          </p:cNvPr>
          <p:cNvPicPr/>
          <p:nvPr/>
        </p:nvPicPr>
        <p:blipFill>
          <a:blip r:embed="rId8" cstate="print"/>
          <a:stretch>
            <a:fillRect/>
          </a:stretch>
        </p:blipFill>
        <p:spPr>
          <a:xfrm>
            <a:off x="608076" y="1149401"/>
            <a:ext cx="4976164" cy="3188969"/>
          </a:xfrm>
          <a:prstGeom prst="rect">
            <a:avLst/>
          </a:prstGeom>
          <a:solidFill>
            <a:schemeClr val="tx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7273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99">
            <a:extLst>
              <a:ext uri="{FF2B5EF4-FFF2-40B4-BE49-F238E27FC236}">
                <a16:creationId xmlns:a16="http://schemas.microsoft.com/office/drawing/2014/main" id="{D2BB9C5C-81BD-4540-A561-9AF56AE55B28}"/>
              </a:ext>
            </a:extLst>
          </p:cNvPr>
          <p:cNvSpPr/>
          <p:nvPr/>
        </p:nvSpPr>
        <p:spPr>
          <a:xfrm>
            <a:off x="-11713" y="-43530"/>
            <a:ext cx="9144000" cy="680657"/>
          </a:xfrm>
          <a:custGeom>
            <a:avLst/>
            <a:gdLst/>
            <a:ahLst/>
            <a:cxnLst/>
            <a:rect l="l" t="t" r="r" b="b"/>
            <a:pathLst>
              <a:path w="9141460" h="756285">
                <a:moveTo>
                  <a:pt x="9140952" y="0"/>
                </a:moveTo>
                <a:lnTo>
                  <a:pt x="0" y="0"/>
                </a:lnTo>
                <a:lnTo>
                  <a:pt x="0" y="755903"/>
                </a:lnTo>
                <a:lnTo>
                  <a:pt x="9140952" y="755903"/>
                </a:lnTo>
                <a:lnTo>
                  <a:pt x="9140952" y="0"/>
                </a:lnTo>
                <a:close/>
              </a:path>
            </a:pathLst>
          </a:custGeom>
          <a:solidFill>
            <a:srgbClr val="006600"/>
          </a:solidFill>
        </p:spPr>
        <p:txBody>
          <a:bodyPr wrap="square" lIns="0" tIns="0" rIns="0" bIns="0" rtlCol="0"/>
          <a:lstStyle/>
          <a:p>
            <a:pPr defTabSz="822960"/>
            <a:endParaRPr sz="1620">
              <a:solidFill>
                <a:prstClr val="black"/>
              </a:solidFill>
              <a:latin typeface="Calibri"/>
            </a:endParaRPr>
          </a:p>
        </p:txBody>
      </p:sp>
      <p:sp>
        <p:nvSpPr>
          <p:cNvPr id="8" name="Rectangle 7">
            <a:extLst>
              <a:ext uri="{FF2B5EF4-FFF2-40B4-BE49-F238E27FC236}">
                <a16:creationId xmlns:a16="http://schemas.microsoft.com/office/drawing/2014/main" id="{5C0EB7B0-69A4-44D8-A6BF-8D6B3B62A600}"/>
              </a:ext>
            </a:extLst>
          </p:cNvPr>
          <p:cNvSpPr/>
          <p:nvPr/>
        </p:nvSpPr>
        <p:spPr>
          <a:xfrm>
            <a:off x="76199" y="133455"/>
            <a:ext cx="8791903"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Earth MRI FY2019-FY2021 Projects</a:t>
            </a:r>
          </a:p>
        </p:txBody>
      </p:sp>
      <p:sp>
        <p:nvSpPr>
          <p:cNvPr id="20" name="object 5">
            <a:extLst>
              <a:ext uri="{FF2B5EF4-FFF2-40B4-BE49-F238E27FC236}">
                <a16:creationId xmlns:a16="http://schemas.microsoft.com/office/drawing/2014/main" id="{9BAC824E-3E2F-4C14-A67D-F396EBA50668}"/>
              </a:ext>
            </a:extLst>
          </p:cNvPr>
          <p:cNvSpPr txBox="1"/>
          <p:nvPr/>
        </p:nvSpPr>
        <p:spPr>
          <a:xfrm>
            <a:off x="4097656" y="4643331"/>
            <a:ext cx="3578733" cy="205441"/>
          </a:xfrm>
          <a:prstGeom prst="rect">
            <a:avLst/>
          </a:prstGeom>
        </p:spPr>
        <p:txBody>
          <a:bodyPr vert="horz" wrap="square" lIns="0" tIns="11430" rIns="0" bIns="0" rtlCol="0">
            <a:spAutoFit/>
          </a:bodyPr>
          <a:lstStyle/>
          <a:p>
            <a:pPr marL="34290">
              <a:spcBef>
                <a:spcPts val="90"/>
              </a:spcBef>
            </a:pPr>
            <a:r>
              <a:rPr sz="1260" spc="-5" dirty="0">
                <a:cs typeface="Arial"/>
              </a:rPr>
              <a:t>Data</a:t>
            </a:r>
            <a:r>
              <a:rPr sz="1260" dirty="0">
                <a:cs typeface="Arial"/>
              </a:rPr>
              <a:t> </a:t>
            </a:r>
            <a:r>
              <a:rPr sz="1260" spc="-5" dirty="0">
                <a:cs typeface="Arial"/>
              </a:rPr>
              <a:t>available</a:t>
            </a:r>
            <a:r>
              <a:rPr sz="1260" spc="9" dirty="0">
                <a:cs typeface="Arial"/>
              </a:rPr>
              <a:t> </a:t>
            </a:r>
            <a:r>
              <a:rPr sz="1260" spc="-5" dirty="0">
                <a:cs typeface="Arial"/>
              </a:rPr>
              <a:t>at</a:t>
            </a:r>
            <a:r>
              <a:rPr sz="1260" spc="9" dirty="0">
                <a:cs typeface="Arial"/>
              </a:rPr>
              <a:t> </a:t>
            </a:r>
            <a:r>
              <a:rPr sz="1260" spc="-9" dirty="0">
                <a:solidFill>
                  <a:srgbClr val="00B0F0"/>
                </a:solidFill>
                <a:cs typeface="Arial"/>
              </a:rPr>
              <a:t>https://</a:t>
            </a:r>
            <a:r>
              <a:rPr sz="1260" spc="-9" dirty="0">
                <a:solidFill>
                  <a:srgbClr val="00B0F0"/>
                </a:solidFill>
                <a:cs typeface="Arial"/>
                <a:hlinkClick r:id="rId2">
                  <a:extLst>
                    <a:ext uri="{A12FA001-AC4F-418D-AE19-62706E023703}">
                      <ahyp:hlinkClr xmlns:ahyp="http://schemas.microsoft.com/office/drawing/2018/hyperlinkcolor" val="tx"/>
                    </a:ext>
                  </a:extLst>
                </a:hlinkClick>
              </a:rPr>
              <a:t>www.usgs.gov/earthmri</a:t>
            </a:r>
            <a:endParaRPr sz="1080" baseline="24305" dirty="0">
              <a:solidFill>
                <a:srgbClr val="00B0F0"/>
              </a:solidFill>
              <a:latin typeface="Century Gothic"/>
              <a:cs typeface="Century Gothic"/>
            </a:endParaRPr>
          </a:p>
        </p:txBody>
      </p:sp>
      <p:sp>
        <p:nvSpPr>
          <p:cNvPr id="21" name="object 11">
            <a:extLst>
              <a:ext uri="{FF2B5EF4-FFF2-40B4-BE49-F238E27FC236}">
                <a16:creationId xmlns:a16="http://schemas.microsoft.com/office/drawing/2014/main" id="{405DCDF5-3B57-41A0-9E8F-E992D77E1855}"/>
              </a:ext>
            </a:extLst>
          </p:cNvPr>
          <p:cNvSpPr txBox="1"/>
          <p:nvPr/>
        </p:nvSpPr>
        <p:spPr>
          <a:xfrm>
            <a:off x="5670651" y="1115110"/>
            <a:ext cx="2506028" cy="3157211"/>
          </a:xfrm>
          <a:prstGeom prst="rect">
            <a:avLst/>
          </a:prstGeom>
          <a:solidFill>
            <a:srgbClr val="F1F1F1"/>
          </a:solidFill>
          <a:ln w="12700">
            <a:solidFill>
              <a:srgbClr val="000000"/>
            </a:solidFill>
          </a:ln>
          <a:effectLst>
            <a:outerShdw blurRad="50800" dist="38100" dir="2700000" algn="tl" rotWithShape="0">
              <a:prstClr val="black">
                <a:alpha val="40000"/>
              </a:prstClr>
            </a:outerShdw>
          </a:effectLst>
        </p:spPr>
        <p:txBody>
          <a:bodyPr vert="horz" wrap="square" lIns="0" tIns="26861" rIns="0" bIns="0" rtlCol="0">
            <a:spAutoFit/>
          </a:bodyPr>
          <a:lstStyle/>
          <a:p>
            <a:pPr marL="17717">
              <a:spcBef>
                <a:spcPts val="212"/>
              </a:spcBef>
            </a:pPr>
            <a:r>
              <a:rPr sz="1260" b="1" spc="-9" dirty="0">
                <a:solidFill>
                  <a:prstClr val="black"/>
                </a:solidFill>
                <a:cs typeface="Arial"/>
              </a:rPr>
              <a:t>F</a:t>
            </a:r>
            <a:r>
              <a:rPr sz="1260" b="1" spc="-5" dirty="0">
                <a:solidFill>
                  <a:prstClr val="black"/>
                </a:solidFill>
                <a:cs typeface="Arial"/>
              </a:rPr>
              <a:t>Y1</a:t>
            </a:r>
            <a:r>
              <a:rPr sz="1260" b="1" dirty="0">
                <a:solidFill>
                  <a:prstClr val="black"/>
                </a:solidFill>
                <a:cs typeface="Arial"/>
              </a:rPr>
              <a:t>9</a:t>
            </a:r>
            <a:r>
              <a:rPr sz="1260" b="1" spc="-63" dirty="0">
                <a:solidFill>
                  <a:prstClr val="black"/>
                </a:solidFill>
                <a:cs typeface="Arial"/>
              </a:rPr>
              <a:t> </a:t>
            </a:r>
            <a:r>
              <a:rPr sz="1260" b="1" spc="-41" dirty="0">
                <a:solidFill>
                  <a:prstClr val="black"/>
                </a:solidFill>
                <a:cs typeface="Arial"/>
              </a:rPr>
              <a:t>A</a:t>
            </a:r>
            <a:r>
              <a:rPr sz="1260" b="1" spc="-5" dirty="0">
                <a:solidFill>
                  <a:prstClr val="black"/>
                </a:solidFill>
                <a:cs typeface="Arial"/>
              </a:rPr>
              <a:t>c</a:t>
            </a:r>
            <a:r>
              <a:rPr sz="1260" b="1" dirty="0">
                <a:solidFill>
                  <a:prstClr val="black"/>
                </a:solidFill>
                <a:cs typeface="Arial"/>
              </a:rPr>
              <a:t>t</a:t>
            </a:r>
            <a:r>
              <a:rPr sz="1260" b="1" spc="5" dirty="0">
                <a:solidFill>
                  <a:prstClr val="black"/>
                </a:solidFill>
                <a:cs typeface="Arial"/>
              </a:rPr>
              <a:t>i</a:t>
            </a:r>
            <a:r>
              <a:rPr sz="1260" b="1" spc="-14" dirty="0">
                <a:solidFill>
                  <a:prstClr val="black"/>
                </a:solidFill>
                <a:cs typeface="Arial"/>
              </a:rPr>
              <a:t>v</a:t>
            </a:r>
            <a:r>
              <a:rPr sz="1260" b="1" spc="5" dirty="0">
                <a:solidFill>
                  <a:prstClr val="black"/>
                </a:solidFill>
                <a:cs typeface="Arial"/>
              </a:rPr>
              <a:t>i</a:t>
            </a:r>
            <a:r>
              <a:rPr sz="1260" b="1" dirty="0">
                <a:solidFill>
                  <a:prstClr val="black"/>
                </a:solidFill>
                <a:cs typeface="Arial"/>
              </a:rPr>
              <a:t>t</a:t>
            </a:r>
            <a:r>
              <a:rPr sz="1260" b="1" spc="5" dirty="0">
                <a:solidFill>
                  <a:prstClr val="black"/>
                </a:solidFill>
                <a:cs typeface="Arial"/>
              </a:rPr>
              <a:t>i</a:t>
            </a:r>
            <a:r>
              <a:rPr sz="1260" b="1" spc="-5" dirty="0">
                <a:solidFill>
                  <a:prstClr val="black"/>
                </a:solidFill>
                <a:cs typeface="Arial"/>
              </a:rPr>
              <a:t>es</a:t>
            </a:r>
            <a:r>
              <a:rPr sz="1260" b="1" dirty="0">
                <a:solidFill>
                  <a:prstClr val="black"/>
                </a:solidFill>
                <a:cs typeface="Arial"/>
              </a:rPr>
              <a:t>:</a:t>
            </a:r>
            <a:endParaRPr sz="1260" dirty="0">
              <a:solidFill>
                <a:prstClr val="black"/>
              </a:solidFill>
              <a:cs typeface="Arial"/>
            </a:endParaRPr>
          </a:p>
          <a:p>
            <a:pPr marL="249174" indent="-232029">
              <a:spcBef>
                <a:spcPts val="5"/>
              </a:spcBef>
              <a:buFontTx/>
              <a:buChar char="•"/>
              <a:tabLst>
                <a:tab pos="249174" algn="l"/>
                <a:tab pos="249746" algn="l"/>
              </a:tabLst>
            </a:pPr>
            <a:r>
              <a:rPr sz="1260" spc="-5" dirty="0">
                <a:solidFill>
                  <a:prstClr val="black"/>
                </a:solidFill>
                <a:cs typeface="Arial"/>
              </a:rPr>
              <a:t>14</a:t>
            </a:r>
            <a:r>
              <a:rPr sz="1260" spc="-32" dirty="0">
                <a:solidFill>
                  <a:prstClr val="black"/>
                </a:solidFill>
                <a:cs typeface="Arial"/>
              </a:rPr>
              <a:t> </a:t>
            </a:r>
            <a:r>
              <a:rPr sz="1260" spc="-5" dirty="0">
                <a:solidFill>
                  <a:prstClr val="black"/>
                </a:solidFill>
                <a:cs typeface="Arial"/>
              </a:rPr>
              <a:t>geologic</a:t>
            </a:r>
            <a:r>
              <a:rPr sz="1260" spc="-32" dirty="0">
                <a:solidFill>
                  <a:prstClr val="black"/>
                </a:solidFill>
                <a:cs typeface="Arial"/>
              </a:rPr>
              <a:t> </a:t>
            </a:r>
            <a:r>
              <a:rPr sz="1260" spc="-5" dirty="0">
                <a:solidFill>
                  <a:prstClr val="black"/>
                </a:solidFill>
                <a:cs typeface="Arial"/>
              </a:rPr>
              <a:t>mapping</a:t>
            </a:r>
            <a:r>
              <a:rPr sz="1260" spc="-36" dirty="0">
                <a:solidFill>
                  <a:prstClr val="black"/>
                </a:solidFill>
                <a:cs typeface="Arial"/>
              </a:rPr>
              <a:t> </a:t>
            </a:r>
            <a:r>
              <a:rPr sz="1260" dirty="0">
                <a:solidFill>
                  <a:prstClr val="black"/>
                </a:solidFill>
                <a:cs typeface="Arial"/>
              </a:rPr>
              <a:t>projects</a:t>
            </a:r>
          </a:p>
          <a:p>
            <a:pPr marL="249174" indent="-232029">
              <a:buFontTx/>
              <a:buChar char="•"/>
              <a:tabLst>
                <a:tab pos="249174" algn="l"/>
                <a:tab pos="249746" algn="l"/>
              </a:tabLst>
            </a:pPr>
            <a:r>
              <a:rPr sz="1260" dirty="0">
                <a:solidFill>
                  <a:prstClr val="black"/>
                </a:solidFill>
                <a:cs typeface="Arial"/>
              </a:rPr>
              <a:t>5</a:t>
            </a:r>
            <a:r>
              <a:rPr sz="1260" spc="-18" dirty="0">
                <a:solidFill>
                  <a:prstClr val="black"/>
                </a:solidFill>
                <a:cs typeface="Arial"/>
              </a:rPr>
              <a:t> </a:t>
            </a:r>
            <a:r>
              <a:rPr sz="1260" spc="-5" dirty="0">
                <a:solidFill>
                  <a:prstClr val="black"/>
                </a:solidFill>
                <a:cs typeface="Arial"/>
              </a:rPr>
              <a:t>airborne</a:t>
            </a:r>
            <a:r>
              <a:rPr sz="1260" spc="-50" dirty="0">
                <a:solidFill>
                  <a:prstClr val="black"/>
                </a:solidFill>
                <a:cs typeface="Arial"/>
              </a:rPr>
              <a:t> </a:t>
            </a:r>
            <a:r>
              <a:rPr sz="1260" spc="-5" dirty="0">
                <a:solidFill>
                  <a:prstClr val="black"/>
                </a:solidFill>
                <a:cs typeface="Arial"/>
              </a:rPr>
              <a:t>geophysical</a:t>
            </a:r>
            <a:r>
              <a:rPr sz="1260" spc="-32" dirty="0">
                <a:solidFill>
                  <a:prstClr val="black"/>
                </a:solidFill>
                <a:cs typeface="Arial"/>
              </a:rPr>
              <a:t> </a:t>
            </a:r>
            <a:r>
              <a:rPr sz="1260" spc="-5" dirty="0">
                <a:solidFill>
                  <a:prstClr val="black"/>
                </a:solidFill>
                <a:cs typeface="Arial"/>
              </a:rPr>
              <a:t>surveys</a:t>
            </a:r>
            <a:endParaRPr sz="1260" dirty="0">
              <a:solidFill>
                <a:prstClr val="black"/>
              </a:solidFill>
              <a:cs typeface="Arial"/>
            </a:endParaRPr>
          </a:p>
          <a:p>
            <a:pPr marL="249174" indent="-232029">
              <a:buFontTx/>
              <a:buChar char="•"/>
              <a:tabLst>
                <a:tab pos="249174" algn="l"/>
                <a:tab pos="249746" algn="l"/>
              </a:tabLst>
            </a:pPr>
            <a:r>
              <a:rPr sz="1260" dirty="0">
                <a:solidFill>
                  <a:prstClr val="black"/>
                </a:solidFill>
                <a:cs typeface="Arial"/>
              </a:rPr>
              <a:t>5</a:t>
            </a:r>
            <a:r>
              <a:rPr sz="1260" spc="-32" dirty="0">
                <a:solidFill>
                  <a:prstClr val="black"/>
                </a:solidFill>
                <a:cs typeface="Arial"/>
              </a:rPr>
              <a:t> </a:t>
            </a:r>
            <a:r>
              <a:rPr sz="1260" spc="-5" dirty="0">
                <a:solidFill>
                  <a:prstClr val="black"/>
                </a:solidFill>
                <a:cs typeface="Arial"/>
              </a:rPr>
              <a:t>lidar</a:t>
            </a:r>
            <a:r>
              <a:rPr sz="1260" spc="-36" dirty="0">
                <a:solidFill>
                  <a:prstClr val="black"/>
                </a:solidFill>
                <a:cs typeface="Arial"/>
              </a:rPr>
              <a:t> </a:t>
            </a:r>
            <a:r>
              <a:rPr sz="1260" spc="-5" dirty="0">
                <a:solidFill>
                  <a:prstClr val="black"/>
                </a:solidFill>
                <a:cs typeface="Arial"/>
              </a:rPr>
              <a:t>surveys</a:t>
            </a:r>
            <a:endParaRPr sz="1260" dirty="0">
              <a:solidFill>
                <a:prstClr val="black"/>
              </a:solidFill>
              <a:cs typeface="Arial"/>
            </a:endParaRPr>
          </a:p>
          <a:p>
            <a:pPr>
              <a:spcBef>
                <a:spcPts val="14"/>
              </a:spcBef>
              <a:buFont typeface="Arial"/>
              <a:buChar char="•"/>
            </a:pPr>
            <a:endParaRPr sz="1395" dirty="0">
              <a:solidFill>
                <a:prstClr val="black"/>
              </a:solidFill>
              <a:cs typeface="Arial"/>
            </a:endParaRPr>
          </a:p>
          <a:p>
            <a:pPr marL="17717"/>
            <a:r>
              <a:rPr sz="1260" b="1" spc="-9" dirty="0">
                <a:solidFill>
                  <a:prstClr val="black"/>
                </a:solidFill>
                <a:cs typeface="Arial"/>
              </a:rPr>
              <a:t>F</a:t>
            </a:r>
            <a:r>
              <a:rPr sz="1260" b="1" spc="-5" dirty="0">
                <a:solidFill>
                  <a:prstClr val="black"/>
                </a:solidFill>
                <a:cs typeface="Arial"/>
              </a:rPr>
              <a:t>Y2</a:t>
            </a:r>
            <a:r>
              <a:rPr sz="1260" b="1" dirty="0">
                <a:solidFill>
                  <a:prstClr val="black"/>
                </a:solidFill>
                <a:cs typeface="Arial"/>
              </a:rPr>
              <a:t>0</a:t>
            </a:r>
            <a:r>
              <a:rPr sz="1260" b="1" spc="-63" dirty="0">
                <a:solidFill>
                  <a:prstClr val="black"/>
                </a:solidFill>
                <a:cs typeface="Arial"/>
              </a:rPr>
              <a:t> </a:t>
            </a:r>
            <a:r>
              <a:rPr sz="1260" b="1" spc="-41" dirty="0">
                <a:solidFill>
                  <a:prstClr val="black"/>
                </a:solidFill>
                <a:cs typeface="Arial"/>
              </a:rPr>
              <a:t>A</a:t>
            </a:r>
            <a:r>
              <a:rPr sz="1260" b="1" spc="-5" dirty="0">
                <a:solidFill>
                  <a:prstClr val="black"/>
                </a:solidFill>
                <a:cs typeface="Arial"/>
              </a:rPr>
              <a:t>c</a:t>
            </a:r>
            <a:r>
              <a:rPr sz="1260" b="1" dirty="0">
                <a:solidFill>
                  <a:prstClr val="black"/>
                </a:solidFill>
                <a:cs typeface="Arial"/>
              </a:rPr>
              <a:t>t</a:t>
            </a:r>
            <a:r>
              <a:rPr sz="1260" b="1" spc="5" dirty="0">
                <a:solidFill>
                  <a:prstClr val="black"/>
                </a:solidFill>
                <a:cs typeface="Arial"/>
              </a:rPr>
              <a:t>i</a:t>
            </a:r>
            <a:r>
              <a:rPr sz="1260" b="1" spc="-14" dirty="0">
                <a:solidFill>
                  <a:prstClr val="black"/>
                </a:solidFill>
                <a:cs typeface="Arial"/>
              </a:rPr>
              <a:t>v</a:t>
            </a:r>
            <a:r>
              <a:rPr sz="1260" b="1" spc="5" dirty="0">
                <a:solidFill>
                  <a:prstClr val="black"/>
                </a:solidFill>
                <a:cs typeface="Arial"/>
              </a:rPr>
              <a:t>i</a:t>
            </a:r>
            <a:r>
              <a:rPr sz="1260" b="1" dirty="0">
                <a:solidFill>
                  <a:prstClr val="black"/>
                </a:solidFill>
                <a:cs typeface="Arial"/>
              </a:rPr>
              <a:t>t</a:t>
            </a:r>
            <a:r>
              <a:rPr sz="1260" b="1" spc="5" dirty="0">
                <a:solidFill>
                  <a:prstClr val="black"/>
                </a:solidFill>
                <a:cs typeface="Arial"/>
              </a:rPr>
              <a:t>i</a:t>
            </a:r>
            <a:r>
              <a:rPr sz="1260" b="1" spc="-5" dirty="0">
                <a:solidFill>
                  <a:prstClr val="black"/>
                </a:solidFill>
                <a:cs typeface="Arial"/>
              </a:rPr>
              <a:t>es</a:t>
            </a:r>
            <a:r>
              <a:rPr sz="1260" b="1" dirty="0">
                <a:solidFill>
                  <a:prstClr val="black"/>
                </a:solidFill>
                <a:cs typeface="Arial"/>
              </a:rPr>
              <a:t>:</a:t>
            </a:r>
            <a:endParaRPr sz="1260" dirty="0">
              <a:solidFill>
                <a:prstClr val="black"/>
              </a:solidFill>
              <a:cs typeface="Arial"/>
            </a:endParaRPr>
          </a:p>
          <a:p>
            <a:pPr marL="249174" indent="-232029">
              <a:spcBef>
                <a:spcPts val="5"/>
              </a:spcBef>
              <a:buFontTx/>
              <a:buChar char="•"/>
              <a:tabLst>
                <a:tab pos="249174" algn="l"/>
                <a:tab pos="249746" algn="l"/>
              </a:tabLst>
            </a:pPr>
            <a:r>
              <a:rPr sz="1260" spc="-5" dirty="0">
                <a:solidFill>
                  <a:prstClr val="black"/>
                </a:solidFill>
                <a:cs typeface="Arial"/>
              </a:rPr>
              <a:t>12</a:t>
            </a:r>
            <a:r>
              <a:rPr sz="1260" spc="-27" dirty="0">
                <a:solidFill>
                  <a:prstClr val="black"/>
                </a:solidFill>
                <a:cs typeface="Arial"/>
              </a:rPr>
              <a:t> </a:t>
            </a:r>
            <a:r>
              <a:rPr sz="1260" spc="-5" dirty="0">
                <a:solidFill>
                  <a:prstClr val="black"/>
                </a:solidFill>
                <a:cs typeface="Arial"/>
              </a:rPr>
              <a:t>geologic</a:t>
            </a:r>
            <a:r>
              <a:rPr sz="1260" spc="-27" dirty="0">
                <a:solidFill>
                  <a:prstClr val="black"/>
                </a:solidFill>
                <a:cs typeface="Arial"/>
              </a:rPr>
              <a:t> </a:t>
            </a:r>
            <a:r>
              <a:rPr sz="1260" spc="-5" dirty="0">
                <a:solidFill>
                  <a:prstClr val="black"/>
                </a:solidFill>
                <a:cs typeface="Arial"/>
              </a:rPr>
              <a:t>mapping</a:t>
            </a:r>
            <a:r>
              <a:rPr sz="1260" spc="-36" dirty="0">
                <a:solidFill>
                  <a:prstClr val="black"/>
                </a:solidFill>
                <a:cs typeface="Arial"/>
              </a:rPr>
              <a:t> </a:t>
            </a:r>
            <a:r>
              <a:rPr sz="1260" dirty="0">
                <a:solidFill>
                  <a:prstClr val="black"/>
                </a:solidFill>
                <a:cs typeface="Arial"/>
              </a:rPr>
              <a:t>projects</a:t>
            </a:r>
          </a:p>
          <a:p>
            <a:pPr marL="249174" indent="-232029">
              <a:buFontTx/>
              <a:buChar char="•"/>
              <a:tabLst>
                <a:tab pos="249174" algn="l"/>
                <a:tab pos="249746" algn="l"/>
              </a:tabLst>
            </a:pPr>
            <a:r>
              <a:rPr sz="1260" dirty="0">
                <a:solidFill>
                  <a:prstClr val="black"/>
                </a:solidFill>
                <a:cs typeface="Arial"/>
              </a:rPr>
              <a:t>4</a:t>
            </a:r>
            <a:r>
              <a:rPr sz="1260" spc="-27" dirty="0">
                <a:solidFill>
                  <a:prstClr val="black"/>
                </a:solidFill>
                <a:cs typeface="Arial"/>
              </a:rPr>
              <a:t> </a:t>
            </a:r>
            <a:r>
              <a:rPr sz="1260" spc="-5" dirty="0">
                <a:solidFill>
                  <a:prstClr val="black"/>
                </a:solidFill>
                <a:cs typeface="Arial"/>
              </a:rPr>
              <a:t>geochemistry</a:t>
            </a:r>
            <a:r>
              <a:rPr sz="1260" spc="-45" dirty="0">
                <a:solidFill>
                  <a:prstClr val="black"/>
                </a:solidFill>
                <a:cs typeface="Arial"/>
              </a:rPr>
              <a:t> </a:t>
            </a:r>
            <a:r>
              <a:rPr sz="1260" dirty="0">
                <a:solidFill>
                  <a:prstClr val="black"/>
                </a:solidFill>
                <a:cs typeface="Arial"/>
              </a:rPr>
              <a:t>projects</a:t>
            </a:r>
          </a:p>
          <a:p>
            <a:pPr marL="249174" indent="-232029">
              <a:buFontTx/>
              <a:buChar char="•"/>
              <a:tabLst>
                <a:tab pos="249174" algn="l"/>
                <a:tab pos="249746" algn="l"/>
              </a:tabLst>
            </a:pPr>
            <a:r>
              <a:rPr sz="1260" dirty="0">
                <a:solidFill>
                  <a:prstClr val="black"/>
                </a:solidFill>
                <a:cs typeface="Arial"/>
              </a:rPr>
              <a:t>6</a:t>
            </a:r>
            <a:r>
              <a:rPr sz="1260" spc="-18" dirty="0">
                <a:solidFill>
                  <a:prstClr val="black"/>
                </a:solidFill>
                <a:cs typeface="Arial"/>
              </a:rPr>
              <a:t> </a:t>
            </a:r>
            <a:r>
              <a:rPr sz="1260" spc="-5" dirty="0">
                <a:solidFill>
                  <a:prstClr val="black"/>
                </a:solidFill>
                <a:cs typeface="Arial"/>
              </a:rPr>
              <a:t>airborne</a:t>
            </a:r>
            <a:r>
              <a:rPr sz="1260" spc="-45" dirty="0">
                <a:solidFill>
                  <a:prstClr val="black"/>
                </a:solidFill>
                <a:cs typeface="Arial"/>
              </a:rPr>
              <a:t> </a:t>
            </a:r>
            <a:r>
              <a:rPr sz="1260" spc="-5" dirty="0">
                <a:solidFill>
                  <a:prstClr val="black"/>
                </a:solidFill>
                <a:cs typeface="Arial"/>
              </a:rPr>
              <a:t>geophysical</a:t>
            </a:r>
            <a:r>
              <a:rPr sz="1260" spc="-32" dirty="0">
                <a:solidFill>
                  <a:prstClr val="black"/>
                </a:solidFill>
                <a:cs typeface="Arial"/>
              </a:rPr>
              <a:t> </a:t>
            </a:r>
            <a:r>
              <a:rPr sz="1260" spc="-5" dirty="0">
                <a:solidFill>
                  <a:prstClr val="black"/>
                </a:solidFill>
                <a:cs typeface="Arial"/>
              </a:rPr>
              <a:t>surveys</a:t>
            </a:r>
            <a:endParaRPr sz="1260" dirty="0">
              <a:solidFill>
                <a:prstClr val="black"/>
              </a:solidFill>
              <a:cs typeface="Arial"/>
            </a:endParaRPr>
          </a:p>
          <a:p>
            <a:pPr marL="249174" indent="-232029">
              <a:buFontTx/>
              <a:buChar char="•"/>
              <a:tabLst>
                <a:tab pos="249174" algn="l"/>
                <a:tab pos="249746" algn="l"/>
              </a:tabLst>
            </a:pPr>
            <a:r>
              <a:rPr sz="1260" dirty="0">
                <a:solidFill>
                  <a:prstClr val="black"/>
                </a:solidFill>
                <a:cs typeface="Arial"/>
              </a:rPr>
              <a:t>1</a:t>
            </a:r>
            <a:r>
              <a:rPr sz="1260" spc="-27" dirty="0">
                <a:solidFill>
                  <a:prstClr val="black"/>
                </a:solidFill>
                <a:cs typeface="Arial"/>
              </a:rPr>
              <a:t> </a:t>
            </a:r>
            <a:r>
              <a:rPr sz="1260" spc="-5" dirty="0">
                <a:solidFill>
                  <a:prstClr val="black"/>
                </a:solidFill>
                <a:cs typeface="Arial"/>
              </a:rPr>
              <a:t>GeoDAWN</a:t>
            </a:r>
            <a:r>
              <a:rPr sz="1260" spc="-41" dirty="0">
                <a:solidFill>
                  <a:prstClr val="black"/>
                </a:solidFill>
                <a:cs typeface="Arial"/>
              </a:rPr>
              <a:t> </a:t>
            </a:r>
            <a:r>
              <a:rPr sz="1260" spc="-5" dirty="0">
                <a:solidFill>
                  <a:prstClr val="black"/>
                </a:solidFill>
                <a:cs typeface="Arial"/>
              </a:rPr>
              <a:t>lidar</a:t>
            </a:r>
            <a:r>
              <a:rPr sz="1260" spc="-32" dirty="0">
                <a:solidFill>
                  <a:prstClr val="black"/>
                </a:solidFill>
                <a:cs typeface="Arial"/>
              </a:rPr>
              <a:t> </a:t>
            </a:r>
            <a:r>
              <a:rPr sz="1260" spc="-5" dirty="0">
                <a:solidFill>
                  <a:prstClr val="black"/>
                </a:solidFill>
                <a:cs typeface="Arial"/>
              </a:rPr>
              <a:t>survey</a:t>
            </a:r>
            <a:endParaRPr sz="1260" dirty="0">
              <a:solidFill>
                <a:prstClr val="black"/>
              </a:solidFill>
              <a:cs typeface="Arial"/>
            </a:endParaRPr>
          </a:p>
          <a:p>
            <a:pPr>
              <a:spcBef>
                <a:spcPts val="9"/>
              </a:spcBef>
              <a:buFont typeface="Arial"/>
              <a:buChar char="•"/>
            </a:pPr>
            <a:endParaRPr sz="1305" dirty="0">
              <a:solidFill>
                <a:prstClr val="black"/>
              </a:solidFill>
              <a:cs typeface="Arial"/>
            </a:endParaRPr>
          </a:p>
          <a:p>
            <a:pPr marL="17717"/>
            <a:r>
              <a:rPr sz="1260" b="1" spc="-9" dirty="0">
                <a:solidFill>
                  <a:prstClr val="black"/>
                </a:solidFill>
                <a:cs typeface="Arial"/>
              </a:rPr>
              <a:t>F</a:t>
            </a:r>
            <a:r>
              <a:rPr sz="1260" b="1" spc="-5" dirty="0">
                <a:solidFill>
                  <a:prstClr val="black"/>
                </a:solidFill>
                <a:cs typeface="Arial"/>
              </a:rPr>
              <a:t>Y2</a:t>
            </a:r>
            <a:r>
              <a:rPr sz="1260" b="1" dirty="0">
                <a:solidFill>
                  <a:prstClr val="black"/>
                </a:solidFill>
                <a:cs typeface="Arial"/>
              </a:rPr>
              <a:t>1</a:t>
            </a:r>
            <a:r>
              <a:rPr sz="1260" b="1" spc="-63" dirty="0">
                <a:solidFill>
                  <a:prstClr val="black"/>
                </a:solidFill>
                <a:cs typeface="Arial"/>
              </a:rPr>
              <a:t> </a:t>
            </a:r>
            <a:r>
              <a:rPr sz="1260" b="1" spc="-41" dirty="0">
                <a:solidFill>
                  <a:prstClr val="black"/>
                </a:solidFill>
                <a:cs typeface="Arial"/>
              </a:rPr>
              <a:t>A</a:t>
            </a:r>
            <a:r>
              <a:rPr sz="1260" b="1" spc="-5" dirty="0">
                <a:solidFill>
                  <a:prstClr val="black"/>
                </a:solidFill>
                <a:cs typeface="Arial"/>
              </a:rPr>
              <a:t>c</a:t>
            </a:r>
            <a:r>
              <a:rPr sz="1260" b="1" dirty="0">
                <a:solidFill>
                  <a:prstClr val="black"/>
                </a:solidFill>
                <a:cs typeface="Arial"/>
              </a:rPr>
              <a:t>t</a:t>
            </a:r>
            <a:r>
              <a:rPr sz="1260" b="1" spc="5" dirty="0">
                <a:solidFill>
                  <a:prstClr val="black"/>
                </a:solidFill>
                <a:cs typeface="Arial"/>
              </a:rPr>
              <a:t>i</a:t>
            </a:r>
            <a:r>
              <a:rPr sz="1260" b="1" spc="-14" dirty="0">
                <a:solidFill>
                  <a:prstClr val="black"/>
                </a:solidFill>
                <a:cs typeface="Arial"/>
              </a:rPr>
              <a:t>v</a:t>
            </a:r>
            <a:r>
              <a:rPr sz="1260" b="1" spc="5" dirty="0">
                <a:solidFill>
                  <a:prstClr val="black"/>
                </a:solidFill>
                <a:cs typeface="Arial"/>
              </a:rPr>
              <a:t>i</a:t>
            </a:r>
            <a:r>
              <a:rPr sz="1260" b="1" dirty="0">
                <a:solidFill>
                  <a:prstClr val="black"/>
                </a:solidFill>
                <a:cs typeface="Arial"/>
              </a:rPr>
              <a:t>t</a:t>
            </a:r>
            <a:r>
              <a:rPr sz="1260" b="1" spc="5" dirty="0">
                <a:solidFill>
                  <a:prstClr val="black"/>
                </a:solidFill>
                <a:cs typeface="Arial"/>
              </a:rPr>
              <a:t>i</a:t>
            </a:r>
            <a:r>
              <a:rPr sz="1260" b="1" spc="-5" dirty="0">
                <a:solidFill>
                  <a:prstClr val="black"/>
                </a:solidFill>
                <a:cs typeface="Arial"/>
              </a:rPr>
              <a:t>es</a:t>
            </a:r>
            <a:endParaRPr sz="1260" dirty="0">
              <a:solidFill>
                <a:prstClr val="black"/>
              </a:solidFill>
              <a:cs typeface="Arial"/>
            </a:endParaRPr>
          </a:p>
          <a:p>
            <a:pPr marL="249174" indent="-232029">
              <a:buFontTx/>
              <a:buChar char="•"/>
              <a:tabLst>
                <a:tab pos="249174" algn="l"/>
                <a:tab pos="249746" algn="l"/>
              </a:tabLst>
            </a:pPr>
            <a:r>
              <a:rPr sz="1260" spc="-5" dirty="0">
                <a:solidFill>
                  <a:prstClr val="black"/>
                </a:solidFill>
                <a:cs typeface="Arial"/>
              </a:rPr>
              <a:t>14</a:t>
            </a:r>
            <a:r>
              <a:rPr sz="1260" spc="-27" dirty="0">
                <a:solidFill>
                  <a:prstClr val="black"/>
                </a:solidFill>
                <a:cs typeface="Arial"/>
              </a:rPr>
              <a:t> </a:t>
            </a:r>
            <a:r>
              <a:rPr sz="1260" spc="-5" dirty="0">
                <a:solidFill>
                  <a:prstClr val="black"/>
                </a:solidFill>
                <a:cs typeface="Arial"/>
              </a:rPr>
              <a:t>geologic</a:t>
            </a:r>
            <a:r>
              <a:rPr sz="1260" spc="-27" dirty="0">
                <a:solidFill>
                  <a:prstClr val="black"/>
                </a:solidFill>
                <a:cs typeface="Arial"/>
              </a:rPr>
              <a:t> </a:t>
            </a:r>
            <a:r>
              <a:rPr sz="1260" spc="-5" dirty="0">
                <a:solidFill>
                  <a:prstClr val="black"/>
                </a:solidFill>
                <a:cs typeface="Arial"/>
              </a:rPr>
              <a:t>mapping</a:t>
            </a:r>
            <a:r>
              <a:rPr sz="1260" spc="-36" dirty="0">
                <a:solidFill>
                  <a:prstClr val="black"/>
                </a:solidFill>
                <a:cs typeface="Arial"/>
              </a:rPr>
              <a:t> </a:t>
            </a:r>
            <a:r>
              <a:rPr sz="1260" dirty="0">
                <a:solidFill>
                  <a:prstClr val="black"/>
                </a:solidFill>
                <a:cs typeface="Arial"/>
              </a:rPr>
              <a:t>projects</a:t>
            </a:r>
          </a:p>
          <a:p>
            <a:pPr marL="249174" indent="-232029">
              <a:spcBef>
                <a:spcPts val="5"/>
              </a:spcBef>
              <a:buFontTx/>
              <a:buChar char="•"/>
              <a:tabLst>
                <a:tab pos="249174" algn="l"/>
                <a:tab pos="249746" algn="l"/>
              </a:tabLst>
            </a:pPr>
            <a:r>
              <a:rPr sz="1260" dirty="0">
                <a:solidFill>
                  <a:prstClr val="black"/>
                </a:solidFill>
                <a:cs typeface="Arial"/>
              </a:rPr>
              <a:t>2</a:t>
            </a:r>
            <a:r>
              <a:rPr sz="1260" spc="-27" dirty="0">
                <a:solidFill>
                  <a:prstClr val="black"/>
                </a:solidFill>
                <a:cs typeface="Arial"/>
              </a:rPr>
              <a:t> </a:t>
            </a:r>
            <a:r>
              <a:rPr sz="1260" spc="-5" dirty="0">
                <a:solidFill>
                  <a:prstClr val="black"/>
                </a:solidFill>
                <a:cs typeface="Arial"/>
              </a:rPr>
              <a:t>geochemistry</a:t>
            </a:r>
            <a:r>
              <a:rPr sz="1260" spc="-45" dirty="0">
                <a:solidFill>
                  <a:prstClr val="black"/>
                </a:solidFill>
                <a:cs typeface="Arial"/>
              </a:rPr>
              <a:t> </a:t>
            </a:r>
            <a:r>
              <a:rPr sz="1260" dirty="0">
                <a:solidFill>
                  <a:prstClr val="black"/>
                </a:solidFill>
                <a:cs typeface="Arial"/>
              </a:rPr>
              <a:t>projects</a:t>
            </a:r>
          </a:p>
          <a:p>
            <a:pPr marL="249174" indent="-232029">
              <a:buFontTx/>
              <a:buChar char="•"/>
              <a:tabLst>
                <a:tab pos="249174" algn="l"/>
                <a:tab pos="249746" algn="l"/>
              </a:tabLst>
            </a:pPr>
            <a:r>
              <a:rPr sz="1260" dirty="0">
                <a:solidFill>
                  <a:prstClr val="black"/>
                </a:solidFill>
                <a:cs typeface="Arial"/>
              </a:rPr>
              <a:t>5</a:t>
            </a:r>
            <a:r>
              <a:rPr sz="1260" spc="-18" dirty="0">
                <a:solidFill>
                  <a:prstClr val="black"/>
                </a:solidFill>
                <a:cs typeface="Arial"/>
              </a:rPr>
              <a:t> </a:t>
            </a:r>
            <a:r>
              <a:rPr sz="1260" spc="-5" dirty="0">
                <a:solidFill>
                  <a:prstClr val="black"/>
                </a:solidFill>
                <a:cs typeface="Arial"/>
              </a:rPr>
              <a:t>airborne</a:t>
            </a:r>
            <a:r>
              <a:rPr sz="1260" spc="-45" dirty="0">
                <a:solidFill>
                  <a:prstClr val="black"/>
                </a:solidFill>
                <a:cs typeface="Arial"/>
              </a:rPr>
              <a:t> </a:t>
            </a:r>
            <a:r>
              <a:rPr sz="1260" spc="-5" dirty="0">
                <a:solidFill>
                  <a:prstClr val="black"/>
                </a:solidFill>
                <a:cs typeface="Arial"/>
              </a:rPr>
              <a:t>geophysical</a:t>
            </a:r>
            <a:r>
              <a:rPr sz="1260" spc="-32" dirty="0">
                <a:solidFill>
                  <a:prstClr val="black"/>
                </a:solidFill>
                <a:cs typeface="Arial"/>
              </a:rPr>
              <a:t> </a:t>
            </a:r>
            <a:r>
              <a:rPr sz="1260" spc="-5" dirty="0">
                <a:solidFill>
                  <a:prstClr val="black"/>
                </a:solidFill>
                <a:cs typeface="Arial"/>
              </a:rPr>
              <a:t>surveys</a:t>
            </a:r>
            <a:endParaRPr sz="1260" dirty="0">
              <a:solidFill>
                <a:prstClr val="black"/>
              </a:solidFill>
              <a:cs typeface="Arial"/>
            </a:endParaRPr>
          </a:p>
          <a:p>
            <a:pPr marL="249174" indent="-232029">
              <a:buFontTx/>
              <a:buChar char="•"/>
              <a:tabLst>
                <a:tab pos="249174" algn="l"/>
                <a:tab pos="249746" algn="l"/>
              </a:tabLst>
            </a:pPr>
            <a:r>
              <a:rPr sz="1260" dirty="0">
                <a:solidFill>
                  <a:prstClr val="black"/>
                </a:solidFill>
                <a:cs typeface="Arial"/>
              </a:rPr>
              <a:t>1-2</a:t>
            </a:r>
            <a:r>
              <a:rPr sz="1260" spc="-32" dirty="0">
                <a:solidFill>
                  <a:prstClr val="black"/>
                </a:solidFill>
                <a:cs typeface="Arial"/>
              </a:rPr>
              <a:t> </a:t>
            </a:r>
            <a:r>
              <a:rPr sz="1260" spc="-5" dirty="0">
                <a:solidFill>
                  <a:prstClr val="black"/>
                </a:solidFill>
                <a:cs typeface="Arial"/>
              </a:rPr>
              <a:t>large</a:t>
            </a:r>
            <a:r>
              <a:rPr sz="1260" spc="-27" dirty="0">
                <a:solidFill>
                  <a:prstClr val="black"/>
                </a:solidFill>
                <a:cs typeface="Arial"/>
              </a:rPr>
              <a:t> </a:t>
            </a:r>
            <a:r>
              <a:rPr sz="1260" spc="-5" dirty="0">
                <a:solidFill>
                  <a:prstClr val="black"/>
                </a:solidFill>
                <a:cs typeface="Arial"/>
              </a:rPr>
              <a:t>lidar</a:t>
            </a:r>
            <a:r>
              <a:rPr sz="1260" spc="-27" dirty="0">
                <a:solidFill>
                  <a:prstClr val="black"/>
                </a:solidFill>
                <a:cs typeface="Arial"/>
              </a:rPr>
              <a:t> </a:t>
            </a:r>
            <a:r>
              <a:rPr sz="1260" spc="-5" dirty="0">
                <a:solidFill>
                  <a:prstClr val="black"/>
                </a:solidFill>
                <a:cs typeface="Arial"/>
              </a:rPr>
              <a:t>surveys</a:t>
            </a:r>
            <a:endParaRPr sz="1260" dirty="0">
              <a:solidFill>
                <a:prstClr val="black"/>
              </a:solidFill>
              <a:cs typeface="Arial"/>
            </a:endParaRPr>
          </a:p>
        </p:txBody>
      </p:sp>
      <p:pic>
        <p:nvPicPr>
          <p:cNvPr id="22" name="object 12">
            <a:extLst>
              <a:ext uri="{FF2B5EF4-FFF2-40B4-BE49-F238E27FC236}">
                <a16:creationId xmlns:a16="http://schemas.microsoft.com/office/drawing/2014/main" id="{65F4F66E-9D6C-4226-AA29-EED6C6EC13F1}"/>
              </a:ext>
            </a:extLst>
          </p:cNvPr>
          <p:cNvPicPr/>
          <p:nvPr/>
        </p:nvPicPr>
        <p:blipFill>
          <a:blip r:embed="rId3" cstate="print"/>
          <a:stretch>
            <a:fillRect/>
          </a:stretch>
        </p:blipFill>
        <p:spPr>
          <a:xfrm>
            <a:off x="595731" y="971092"/>
            <a:ext cx="4674412" cy="3563416"/>
          </a:xfrm>
          <a:prstGeom prst="rect">
            <a:avLst/>
          </a:prstGeom>
          <a:solidFill>
            <a:schemeClr val="tx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9755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4F0819-942E-45BA-BC39-525DC57D4844}"/>
              </a:ext>
            </a:extLst>
          </p:cNvPr>
          <p:cNvSpPr/>
          <p:nvPr/>
        </p:nvSpPr>
        <p:spPr>
          <a:xfrm>
            <a:off x="0" y="0"/>
            <a:ext cx="9144000" cy="577901"/>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A942EB-2B1B-4C02-934F-6A6921564681}"/>
              </a:ext>
            </a:extLst>
          </p:cNvPr>
          <p:cNvSpPr/>
          <p:nvPr/>
        </p:nvSpPr>
        <p:spPr>
          <a:xfrm>
            <a:off x="76199" y="109519"/>
            <a:ext cx="7540172"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Priority 2: Earth MRI background: The “So What”</a:t>
            </a:r>
          </a:p>
        </p:txBody>
      </p:sp>
      <p:sp>
        <p:nvSpPr>
          <p:cNvPr id="2" name="Rectangle 1">
            <a:extLst>
              <a:ext uri="{FF2B5EF4-FFF2-40B4-BE49-F238E27FC236}">
                <a16:creationId xmlns:a16="http://schemas.microsoft.com/office/drawing/2014/main" id="{C7164024-20A3-4B32-8378-3B0F15326E0A}"/>
              </a:ext>
            </a:extLst>
          </p:cNvPr>
          <p:cNvSpPr/>
          <p:nvPr/>
        </p:nvSpPr>
        <p:spPr>
          <a:xfrm>
            <a:off x="76199" y="687420"/>
            <a:ext cx="9144000" cy="5355312"/>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State compilation of mineral deposits/districts</a:t>
            </a:r>
          </a:p>
          <a:p>
            <a:pPr marL="742950" lvl="1"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Optimally would result in State publications and/or internet map services</a:t>
            </a:r>
          </a:p>
          <a:p>
            <a:pPr marL="742950" lvl="1"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Online example: Arizona @ </a:t>
            </a:r>
            <a:r>
              <a:rPr lang="en-US"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http://minedata.azgs.arizona.edu/</a:t>
            </a:r>
            <a:r>
              <a:rPr lang="en-US" dirty="0">
                <a:solidFill>
                  <a:srgbClr val="00B0F0"/>
                </a:solidFill>
                <a:latin typeface="Arial" panose="020B0604020202020204" pitchFamily="34" charset="0"/>
                <a:ea typeface="Times New Roman" panose="02020603050405020304" pitchFamily="18" charset="0"/>
                <a:cs typeface="Arial" panose="020B0604020202020204" pitchFamily="34" charset="0"/>
              </a:rPr>
              <a:t> </a:t>
            </a:r>
          </a:p>
          <a:p>
            <a:pPr marL="285750" indent="-285750">
              <a:buFont typeface="Arial" panose="020B0604020202020204" pitchFamily="34" charset="0"/>
              <a:buChar char="•"/>
            </a:pPr>
            <a:endParaRPr lang="en-US" dirty="0">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Contribute state data to USGS map compilation of focus areas</a:t>
            </a:r>
          </a:p>
          <a:p>
            <a:pPr marL="742950" lvl="1"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Output from workshops resulting in focus area GIS and minerals information.</a:t>
            </a:r>
          </a:p>
          <a:p>
            <a:pPr marL="742950" lvl="1"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Information rolled up into USGS publications</a:t>
            </a:r>
          </a:p>
          <a:p>
            <a:pPr marL="1200150" lvl="2"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Ex: Phase 3 focus area data release </a:t>
            </a:r>
            <a:r>
              <a:rPr lang="en-US"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Dicken and others (2021)</a:t>
            </a:r>
            <a:endParaRPr lang="en-US" dirty="0">
              <a:solidFill>
                <a:srgbClr val="00B0F0"/>
              </a:solidFill>
              <a:latin typeface="Arial" panose="020B0604020202020204" pitchFamily="34" charset="0"/>
              <a:ea typeface="Times New Roman" panose="02020603050405020304" pitchFamily="18" charset="0"/>
              <a:cs typeface="Arial" panose="020B0604020202020204" pitchFamily="34" charset="0"/>
            </a:endParaRPr>
          </a:p>
          <a:p>
            <a:pPr marL="1200150" lvl="2"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Can find all data and publications on </a:t>
            </a:r>
            <a:r>
              <a:rPr lang="en-US"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https://usgs.gov/special-topics/earthmri</a:t>
            </a:r>
            <a:r>
              <a:rPr lang="en-US" dirty="0">
                <a:solidFill>
                  <a:srgbClr val="00B0F0"/>
                </a:solidFill>
                <a:latin typeface="Arial" panose="020B0604020202020204" pitchFamily="34" charset="0"/>
                <a:ea typeface="Times New Roman" panose="02020603050405020304" pitchFamily="18" charset="0"/>
                <a:cs typeface="Arial" panose="020B0604020202020204" pitchFamily="34" charset="0"/>
              </a:rPr>
              <a:t> </a:t>
            </a:r>
          </a:p>
          <a:p>
            <a:pPr marL="1200150" lvl="2" indent="-285750">
              <a:buFont typeface="Arial" panose="020B0604020202020204" pitchFamily="34" charset="0"/>
              <a:buChar char="•"/>
            </a:pPr>
            <a:endParaRPr lang="en-US" dirty="0">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State compilation of borehole data with metadata to the National Digital Catalog</a:t>
            </a:r>
          </a:p>
          <a:p>
            <a:pPr marL="742950" lvl="1"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Goal: make state borehole information available to the public for mineral exploration boreholes</a:t>
            </a:r>
          </a:p>
          <a:p>
            <a:pPr marL="742950" lvl="1" indent="-285750">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Enable users to conduct 3-D modeling and mapping</a:t>
            </a:r>
          </a:p>
          <a:p>
            <a:pPr marL="285750" indent="-285750">
              <a:buFont typeface="Arial" panose="020B0604020202020204" pitchFamily="34" charset="0"/>
              <a:buChar char="•"/>
            </a:pPr>
            <a:endParaRPr lang="en-US" dirty="0">
              <a:latin typeface="Arial" panose="020B0604020202020204" pitchFamily="34" charset="0"/>
              <a:ea typeface="Times New Roman" panose="02020603050405020304" pitchFamily="18"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dirty="0">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749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56;p7">
            <a:extLst>
              <a:ext uri="{FF2B5EF4-FFF2-40B4-BE49-F238E27FC236}">
                <a16:creationId xmlns:a16="http://schemas.microsoft.com/office/drawing/2014/main" id="{1BBC22D8-56D8-4EF2-A39E-B828F5B52B08}"/>
              </a:ext>
            </a:extLst>
          </p:cNvPr>
          <p:cNvSpPr txBox="1"/>
          <p:nvPr/>
        </p:nvSpPr>
        <p:spPr>
          <a:xfrm>
            <a:off x="457200" y="877091"/>
            <a:ext cx="6880671" cy="3632566"/>
          </a:xfrm>
          <a:prstGeom prst="rect">
            <a:avLst/>
          </a:prstGeom>
          <a:noFill/>
          <a:ln>
            <a:noFill/>
          </a:ln>
        </p:spPr>
        <p:txBody>
          <a:bodyPr spcFirstLastPara="1" wrap="square" lIns="68569" tIns="68569" rIns="68569" bIns="68569" anchor="t" anchorCtr="0">
            <a:noAutofit/>
          </a:bodyPr>
          <a:lstStyle/>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Participate in Earth MRI workshops to help define deposit types and focus areas likely to contain critical mineral resources</a:t>
            </a:r>
          </a:p>
          <a:p>
            <a:pPr marL="742950" lvl="1"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Expectation: State representative technical experts attend workshops to identify mineral deposits/belts and help delineate potential new projects and share State results. What have we learned and how can we improve?</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Contribute state data on 35 (+2 – </a:t>
            </a:r>
            <a:r>
              <a:rPr lang="en-US" sz="1600" u="sng" kern="0" dirty="0">
                <a:latin typeface="Arial" panose="020B0604020202020204" pitchFamily="34" charset="0"/>
                <a:cs typeface="Arial" panose="020B0604020202020204" pitchFamily="34" charset="0"/>
                <a:sym typeface="Arial"/>
              </a:rPr>
              <a:t>zinc and nickel</a:t>
            </a:r>
            <a:r>
              <a:rPr lang="en-US" sz="1600" kern="0" dirty="0">
                <a:latin typeface="Arial" panose="020B0604020202020204" pitchFamily="34" charset="0"/>
                <a:cs typeface="Arial" panose="020B0604020202020204" pitchFamily="34" charset="0"/>
                <a:sym typeface="Arial"/>
              </a:rPr>
              <a:t>) critical minerals to USGS map compilation of focus areas</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Document ongoing exploration activities focused on critical minerals</a:t>
            </a:r>
          </a:p>
          <a:p>
            <a:pPr defTabSz="914400">
              <a:buClr>
                <a:schemeClr val="tx1"/>
              </a:buClr>
              <a:buSzPct val="100000"/>
            </a:pPr>
            <a:endParaRPr lang="en-US" sz="1600" kern="0" dirty="0">
              <a:latin typeface="Arial" panose="020B0604020202020204" pitchFamily="34" charset="0"/>
              <a:cs typeface="Arial" panose="020B0604020202020204" pitchFamily="34" charset="0"/>
              <a:sym typeface="Arial"/>
            </a:endParaRPr>
          </a:p>
        </p:txBody>
      </p:sp>
      <p:pic>
        <p:nvPicPr>
          <p:cNvPr id="13" name="Picture 12">
            <a:extLst>
              <a:ext uri="{FF2B5EF4-FFF2-40B4-BE49-F238E27FC236}">
                <a16:creationId xmlns:a16="http://schemas.microsoft.com/office/drawing/2014/main" id="{728F5104-F652-4687-8B94-D560529FF04C}"/>
              </a:ext>
            </a:extLst>
          </p:cNvPr>
          <p:cNvPicPr>
            <a:picLocks noChangeAspect="1"/>
          </p:cNvPicPr>
          <p:nvPr/>
        </p:nvPicPr>
        <p:blipFill>
          <a:blip r:embed="rId3"/>
          <a:stretch>
            <a:fillRect/>
          </a:stretch>
        </p:blipFill>
        <p:spPr>
          <a:xfrm rot="5400000">
            <a:off x="5751404" y="1750904"/>
            <a:ext cx="5143499" cy="1641692"/>
          </a:xfrm>
          <a:prstGeom prst="rect">
            <a:avLst/>
          </a:prstGeom>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841089"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Priority 2:  FY22 Supported Activities for Data Discovery and Compilation </a:t>
            </a: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262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56;p7">
            <a:extLst>
              <a:ext uri="{FF2B5EF4-FFF2-40B4-BE49-F238E27FC236}">
                <a16:creationId xmlns:a16="http://schemas.microsoft.com/office/drawing/2014/main" id="{1BBC22D8-56D8-4EF2-A39E-B828F5B52B08}"/>
              </a:ext>
            </a:extLst>
          </p:cNvPr>
          <p:cNvSpPr txBox="1"/>
          <p:nvPr/>
        </p:nvSpPr>
        <p:spPr>
          <a:xfrm>
            <a:off x="457200" y="877090"/>
            <a:ext cx="6880671" cy="4554601"/>
          </a:xfrm>
          <a:prstGeom prst="rect">
            <a:avLst/>
          </a:prstGeom>
          <a:noFill/>
          <a:ln>
            <a:noFill/>
          </a:ln>
        </p:spPr>
        <p:txBody>
          <a:bodyPr spcFirstLastPara="1" wrap="square" lIns="68569" tIns="68569" rIns="68569" bIns="68569" anchor="t" anchorCtr="0">
            <a:noAutofit/>
          </a:bodyPr>
          <a:lstStyle/>
          <a:p>
            <a:pPr marL="285750" indent="-285750" defTabSz="914400">
              <a:buClr>
                <a:schemeClr val="tx1"/>
              </a:buClr>
              <a:buSzPct val="100000"/>
              <a:buFont typeface="Arial" panose="020B0604020202020204" pitchFamily="34" charset="0"/>
              <a:buChar char="•"/>
            </a:pPr>
            <a:r>
              <a:rPr lang="en-US" sz="1600" u="sng" kern="0" dirty="0">
                <a:latin typeface="Arial" panose="020B0604020202020204" pitchFamily="34" charset="0"/>
                <a:cs typeface="Arial" panose="020B0604020202020204" pitchFamily="34" charset="0"/>
                <a:sym typeface="Arial"/>
              </a:rPr>
              <a:t>Required</a:t>
            </a:r>
            <a:r>
              <a:rPr lang="en-US" sz="1600" kern="0" dirty="0">
                <a:latin typeface="Arial" panose="020B0604020202020204" pitchFamily="34" charset="0"/>
                <a:cs typeface="Arial" panose="020B0604020202020204" pitchFamily="34" charset="0"/>
                <a:sym typeface="Arial"/>
              </a:rPr>
              <a:t>: Describe, preserve, and catalog in NDC critical minerals assets to increase use and understanding (at the collection level)</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Compilation and publication of locations of critical and other nonfuel </a:t>
            </a:r>
            <a:r>
              <a:rPr lang="en-US" sz="1600" b="1" kern="0" dirty="0">
                <a:latin typeface="Arial" panose="020B0604020202020204" pitchFamily="34" charset="0"/>
                <a:cs typeface="Arial" panose="020B0604020202020204" pitchFamily="34" charset="0"/>
                <a:sym typeface="Arial"/>
              </a:rPr>
              <a:t>mineral deposits and districts</a:t>
            </a:r>
            <a:r>
              <a:rPr lang="en-US" sz="1600" kern="0" dirty="0">
                <a:latin typeface="Arial" panose="020B0604020202020204" pitchFamily="34" charset="0"/>
                <a:cs typeface="Arial" panose="020B0604020202020204" pitchFamily="34" charset="0"/>
                <a:sym typeface="Arial"/>
              </a:rPr>
              <a:t>. New or update to existing compilation using existing data in preserved state-held records or literature.</a:t>
            </a:r>
          </a:p>
          <a:p>
            <a:pPr marL="742950" lvl="1" indent="-285750" defTabSz="914400">
              <a:buClr>
                <a:schemeClr val="tx1"/>
              </a:buClr>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Arial"/>
              </a:rPr>
              <a:t>Name, location, geology, resource information about commodities and production, resource or reserve estimations, ore grade, deposit type, mining history, reference citations, and other relevant information. </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Provide digital access to publicly available drill core data and information for priority areas hosting critical mineral resources and compiled in </a:t>
            </a:r>
            <a:r>
              <a:rPr lang="en-US" sz="1600" u="sng" kern="0" dirty="0">
                <a:latin typeface="Arial" panose="020B0604020202020204" pitchFamily="34" charset="0"/>
                <a:cs typeface="Arial" panose="020B0604020202020204" pitchFamily="34" charset="0"/>
                <a:sym typeface="Arial"/>
              </a:rPr>
              <a:t>templates</a:t>
            </a:r>
            <a:r>
              <a:rPr lang="en-US" sz="1600" kern="0" dirty="0">
                <a:latin typeface="Arial" panose="020B0604020202020204" pitchFamily="34" charset="0"/>
                <a:cs typeface="Arial" panose="020B0604020202020204" pitchFamily="34" charset="0"/>
                <a:sym typeface="Arial"/>
              </a:rPr>
              <a:t> provided by USGS</a:t>
            </a:r>
          </a:p>
          <a:p>
            <a:pPr marL="742950" lvl="1" indent="-285750" defTabSz="914400">
              <a:buClr>
                <a:schemeClr val="tx1"/>
              </a:buClr>
              <a:buSzPct val="100000"/>
              <a:buFont typeface="Arial" panose="020B0604020202020204" pitchFamily="34" charset="0"/>
              <a:buChar char="•"/>
            </a:pPr>
            <a:r>
              <a:rPr lang="en-US" sz="1400" dirty="0"/>
              <a:t>X, Y in decimal degrees, total depth, stratigraphic tops, lithology, availability of logs, imagery, geophysical data, and analytical results. Depth to bedrock and identification of basement rock.</a:t>
            </a:r>
            <a:endParaRPr lang="en-US" sz="1600" kern="0" dirty="0">
              <a:latin typeface="Arial" panose="020B0604020202020204" pitchFamily="34" charset="0"/>
              <a:cs typeface="Arial" panose="020B0604020202020204" pitchFamily="34" charset="0"/>
              <a:sym typeface="Arial"/>
            </a:endParaRPr>
          </a:p>
        </p:txBody>
      </p:sp>
      <p:pic>
        <p:nvPicPr>
          <p:cNvPr id="13" name="Picture 12">
            <a:extLst>
              <a:ext uri="{FF2B5EF4-FFF2-40B4-BE49-F238E27FC236}">
                <a16:creationId xmlns:a16="http://schemas.microsoft.com/office/drawing/2014/main" id="{728F5104-F652-4687-8B94-D560529FF04C}"/>
              </a:ext>
            </a:extLst>
          </p:cNvPr>
          <p:cNvPicPr>
            <a:picLocks noChangeAspect="1"/>
          </p:cNvPicPr>
          <p:nvPr/>
        </p:nvPicPr>
        <p:blipFill>
          <a:blip r:embed="rId3"/>
          <a:stretch>
            <a:fillRect/>
          </a:stretch>
        </p:blipFill>
        <p:spPr>
          <a:xfrm rot="5400000">
            <a:off x="5751404" y="1750904"/>
            <a:ext cx="5143499" cy="1641692"/>
          </a:xfrm>
          <a:prstGeom prst="rect">
            <a:avLst/>
          </a:prstGeom>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841089"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Priority 2:  FY22 Supported Activities for Data Discovery and Compilation </a:t>
            </a:r>
          </a:p>
        </p:txBody>
      </p:sp>
    </p:spTree>
    <p:extLst>
      <p:ext uri="{BB962C8B-B14F-4D97-AF65-F5344CB8AC3E}">
        <p14:creationId xmlns:p14="http://schemas.microsoft.com/office/powerpoint/2010/main" val="2193361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56;p7">
            <a:extLst>
              <a:ext uri="{FF2B5EF4-FFF2-40B4-BE49-F238E27FC236}">
                <a16:creationId xmlns:a16="http://schemas.microsoft.com/office/drawing/2014/main" id="{1BBC22D8-56D8-4EF2-A39E-B828F5B52B08}"/>
              </a:ext>
            </a:extLst>
          </p:cNvPr>
          <p:cNvSpPr txBox="1"/>
          <p:nvPr/>
        </p:nvSpPr>
        <p:spPr>
          <a:xfrm>
            <a:off x="457200" y="877091"/>
            <a:ext cx="6880671" cy="3632566"/>
          </a:xfrm>
          <a:prstGeom prst="rect">
            <a:avLst/>
          </a:prstGeom>
          <a:noFill/>
          <a:ln>
            <a:noFill/>
          </a:ln>
        </p:spPr>
        <p:txBody>
          <a:bodyPr spcFirstLastPara="1" wrap="square" lIns="68569" tIns="68569" rIns="68569" bIns="68569" anchor="t" anchorCtr="0">
            <a:noAutofit/>
          </a:bodyPr>
          <a:lstStyle/>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Mineral deposits (excel) - </a:t>
            </a:r>
            <a:r>
              <a:rPr lang="en-US" sz="1600" kern="0" dirty="0">
                <a:solidFill>
                  <a:srgbClr val="00B0F0"/>
                </a:solidFill>
                <a:latin typeface="Arial" panose="020B0604020202020204" pitchFamily="34" charset="0"/>
                <a:cs typeface="Arial" panose="020B0604020202020204" pitchFamily="34" charset="0"/>
                <a:sym typeface="Arial"/>
              </a:rPr>
              <a:t>Mineral Deposit </a:t>
            </a:r>
            <a:r>
              <a:rPr lang="en-US" sz="1600" kern="0" dirty="0" err="1">
                <a:solidFill>
                  <a:srgbClr val="00B0F0"/>
                </a:solidFill>
                <a:latin typeface="Arial" panose="020B0604020202020204" pitchFamily="34" charset="0"/>
                <a:cs typeface="Arial" panose="020B0604020202020204" pitchFamily="34" charset="0"/>
                <a:sym typeface="Arial"/>
              </a:rPr>
              <a:t>Info_Attachment</a:t>
            </a:r>
            <a:r>
              <a:rPr lang="en-US" sz="1600" kern="0" dirty="0">
                <a:solidFill>
                  <a:srgbClr val="00B0F0"/>
                </a:solidFill>
                <a:latin typeface="Arial" panose="020B0604020202020204" pitchFamily="34" charset="0"/>
                <a:cs typeface="Arial" panose="020B0604020202020204" pitchFamily="34" charset="0"/>
                <a:sym typeface="Arial"/>
              </a:rPr>
              <a:t> D.xlsx</a:t>
            </a:r>
          </a:p>
          <a:p>
            <a:pPr marL="742950" lvl="1"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Point locations with guidance in the file.</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Mineral districts (shapefile and excel)</a:t>
            </a:r>
          </a:p>
          <a:p>
            <a:pPr marL="742950" lvl="1"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Shapefile - </a:t>
            </a:r>
            <a:r>
              <a:rPr lang="en-US" sz="1600" kern="0" dirty="0">
                <a:solidFill>
                  <a:srgbClr val="00B0F0"/>
                </a:solidFill>
                <a:latin typeface="Arial" panose="020B0604020202020204" pitchFamily="34" charset="0"/>
                <a:cs typeface="Arial" panose="020B0604020202020204" pitchFamily="34" charset="0"/>
                <a:sym typeface="Arial"/>
              </a:rPr>
              <a:t>Districts_EarthMRI_shapefile_template.zip</a:t>
            </a:r>
          </a:p>
          <a:p>
            <a:pPr marL="742950" lvl="1"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Excel file - </a:t>
            </a:r>
            <a:r>
              <a:rPr lang="en-US" sz="1600" kern="0" dirty="0">
                <a:solidFill>
                  <a:srgbClr val="00B0F0"/>
                </a:solidFill>
                <a:latin typeface="Arial" panose="020B0604020202020204" pitchFamily="34" charset="0"/>
                <a:cs typeface="Arial" panose="020B0604020202020204" pitchFamily="34" charset="0"/>
                <a:sym typeface="Arial"/>
              </a:rPr>
              <a:t>Districts_EarthMRI.xlsx</a:t>
            </a:r>
          </a:p>
          <a:p>
            <a:pPr marL="742950" lvl="1"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Polygon locations of the districts in the shapefile with mineral information documented in the excel file. </a:t>
            </a:r>
          </a:p>
          <a:p>
            <a:pPr marL="285750" indent="-285750" defTabSz="914400">
              <a:buClr>
                <a:schemeClr val="tx1"/>
              </a:buClr>
              <a:buSzPct val="100000"/>
              <a:buFont typeface="Arial" panose="020B0604020202020204" pitchFamily="34" charset="0"/>
              <a:buChar char="•"/>
            </a:pPr>
            <a:endParaRPr lang="en-US" sz="1600"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Borehole information (excel) – </a:t>
            </a:r>
            <a:r>
              <a:rPr lang="en-US" sz="1600" kern="0" dirty="0">
                <a:solidFill>
                  <a:srgbClr val="00B0F0"/>
                </a:solidFill>
                <a:latin typeface="Arial" panose="020B0604020202020204" pitchFamily="34" charset="0"/>
                <a:cs typeface="Arial" panose="020B0604020202020204" pitchFamily="34" charset="0"/>
                <a:sym typeface="Arial"/>
              </a:rPr>
              <a:t>Attachment E_NGGDPP borehole template.xlsx</a:t>
            </a:r>
            <a:endParaRPr lang="en-US" sz="1600" kern="0" dirty="0">
              <a:latin typeface="Arial" panose="020B0604020202020204" pitchFamily="34" charset="0"/>
              <a:cs typeface="Arial" panose="020B0604020202020204" pitchFamily="34" charset="0"/>
              <a:sym typeface="Arial"/>
            </a:endParaRPr>
          </a:p>
          <a:p>
            <a:pPr marL="742950" lvl="1"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Compiled data in consistent format across states supports ease of use</a:t>
            </a:r>
          </a:p>
          <a:p>
            <a:pPr marL="742950" lvl="1" indent="-285750" defTabSz="914400">
              <a:buClr>
                <a:schemeClr val="tx1"/>
              </a:buClr>
              <a:buSzPct val="100000"/>
              <a:buFont typeface="Arial" panose="020B0604020202020204" pitchFamily="34" charset="0"/>
              <a:buChar char="•"/>
            </a:pPr>
            <a:r>
              <a:rPr lang="en-US" sz="1600" kern="0" dirty="0">
                <a:latin typeface="Arial" panose="020B0604020202020204" pitchFamily="34" charset="0"/>
                <a:cs typeface="Arial" panose="020B0604020202020204" pitchFamily="34" charset="0"/>
                <a:sym typeface="Arial"/>
              </a:rPr>
              <a:t>Point locations with available ancillary data. </a:t>
            </a:r>
          </a:p>
        </p:txBody>
      </p:sp>
      <p:pic>
        <p:nvPicPr>
          <p:cNvPr id="13" name="Picture 12">
            <a:extLst>
              <a:ext uri="{FF2B5EF4-FFF2-40B4-BE49-F238E27FC236}">
                <a16:creationId xmlns:a16="http://schemas.microsoft.com/office/drawing/2014/main" id="{728F5104-F652-4687-8B94-D560529FF04C}"/>
              </a:ext>
            </a:extLst>
          </p:cNvPr>
          <p:cNvPicPr>
            <a:picLocks noChangeAspect="1"/>
          </p:cNvPicPr>
          <p:nvPr/>
        </p:nvPicPr>
        <p:blipFill>
          <a:blip r:embed="rId3"/>
          <a:stretch>
            <a:fillRect/>
          </a:stretch>
        </p:blipFill>
        <p:spPr>
          <a:xfrm rot="5400000">
            <a:off x="5751404" y="1750904"/>
            <a:ext cx="5143499" cy="1641692"/>
          </a:xfrm>
          <a:prstGeom prst="rect">
            <a:avLst/>
          </a:prstGeom>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200" y="109519"/>
            <a:ext cx="5983514"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Priority 2:  Data Templates – Attachments D and E</a:t>
            </a:r>
            <a:endParaRPr lang="en-US" sz="1800" b="1"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E4CF12-79C6-42A5-AD51-B7388E70CAC2}"/>
              </a:ext>
            </a:extLst>
          </p:cNvPr>
          <p:cNvSpPr txBox="1"/>
          <p:nvPr/>
        </p:nvSpPr>
        <p:spPr>
          <a:xfrm>
            <a:off x="1378031" y="4583721"/>
            <a:ext cx="6675336" cy="338554"/>
          </a:xfrm>
          <a:prstGeom prst="rect">
            <a:avLst/>
          </a:prstGeom>
          <a:noFill/>
        </p:spPr>
        <p:txBody>
          <a:bodyPr wrap="square" rtlCol="0">
            <a:spAutoFit/>
          </a:bodyPr>
          <a:lstStyle/>
          <a:p>
            <a:r>
              <a:rPr lang="en-US" sz="1600" dirty="0"/>
              <a:t>Data Preservation: </a:t>
            </a:r>
            <a:r>
              <a:rPr lang="en-US" sz="1600" dirty="0">
                <a:solidFill>
                  <a:srgbClr val="00B0F0"/>
                </a:solidFill>
                <a:hlinkClick r:id="rId4">
                  <a:extLst>
                    <a:ext uri="{A12FA001-AC4F-418D-AE19-62706E023703}">
                      <ahyp:hlinkClr xmlns:ahyp="http://schemas.microsoft.com/office/drawing/2018/hyperlinkcolor" val="tx"/>
                    </a:ext>
                  </a:extLst>
                </a:hlinkClick>
              </a:rPr>
              <a:t>Grant Templates</a:t>
            </a:r>
            <a:endParaRPr lang="en-US" sz="1600" dirty="0">
              <a:solidFill>
                <a:srgbClr val="00B0F0"/>
              </a:solidFill>
            </a:endParaRPr>
          </a:p>
        </p:txBody>
      </p:sp>
    </p:spTree>
    <p:extLst>
      <p:ext uri="{BB962C8B-B14F-4D97-AF65-F5344CB8AC3E}">
        <p14:creationId xmlns:p14="http://schemas.microsoft.com/office/powerpoint/2010/main" val="3278688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56;p7">
            <a:extLst>
              <a:ext uri="{FF2B5EF4-FFF2-40B4-BE49-F238E27FC236}">
                <a16:creationId xmlns:a16="http://schemas.microsoft.com/office/drawing/2014/main" id="{1BBC22D8-56D8-4EF2-A39E-B828F5B52B08}"/>
              </a:ext>
            </a:extLst>
          </p:cNvPr>
          <p:cNvSpPr txBox="1"/>
          <p:nvPr/>
        </p:nvSpPr>
        <p:spPr>
          <a:xfrm>
            <a:off x="457200" y="1005427"/>
            <a:ext cx="6880671" cy="3632566"/>
          </a:xfrm>
          <a:prstGeom prst="rect">
            <a:avLst/>
          </a:prstGeom>
          <a:noFill/>
          <a:ln>
            <a:noFill/>
          </a:ln>
        </p:spPr>
        <p:txBody>
          <a:bodyPr spcFirstLastPara="1" wrap="square" lIns="68569" tIns="68569" rIns="68569" bIns="68569" anchor="t" anchorCtr="0">
            <a:noAutofit/>
          </a:bodyPr>
          <a:lstStyle/>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Noncompetitive (long term CM data preservation plan ONLY) – all who request will be funded</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Up to $3,000 to support development</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100% or greater match in state to federal funds</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Separate budget item under the $35K for P2</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p:txBody>
      </p:sp>
      <p:pic>
        <p:nvPicPr>
          <p:cNvPr id="13" name="Picture 12">
            <a:extLst>
              <a:ext uri="{FF2B5EF4-FFF2-40B4-BE49-F238E27FC236}">
                <a16:creationId xmlns:a16="http://schemas.microsoft.com/office/drawing/2014/main" id="{728F5104-F652-4687-8B94-D560529FF04C}"/>
              </a:ext>
            </a:extLst>
          </p:cNvPr>
          <p:cNvPicPr>
            <a:picLocks noChangeAspect="1"/>
          </p:cNvPicPr>
          <p:nvPr/>
        </p:nvPicPr>
        <p:blipFill>
          <a:blip r:embed="rId3"/>
          <a:stretch>
            <a:fillRect/>
          </a:stretch>
        </p:blipFill>
        <p:spPr>
          <a:xfrm rot="5400000">
            <a:off x="5751404" y="1750904"/>
            <a:ext cx="5143499" cy="1641692"/>
          </a:xfrm>
          <a:prstGeom prst="rect">
            <a:avLst/>
          </a:prstGeom>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841089"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Priority 2:  Long term preservation plan for critical minerals </a:t>
            </a: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281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57A26A7-1860-414D-B46D-2AC0A56F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954445"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Priority 2: Critical Mineral Resources Workshops</a:t>
            </a:r>
            <a:endParaRPr lang="en-US" sz="1800" b="1" i="1" dirty="0">
              <a:latin typeface="Arial" panose="020B0604020202020204" pitchFamily="34" charset="0"/>
              <a:cs typeface="Arial" panose="020B0604020202020204" pitchFamily="34" charset="0"/>
            </a:endParaRPr>
          </a:p>
        </p:txBody>
      </p:sp>
      <p:sp>
        <p:nvSpPr>
          <p:cNvPr id="13" name="Google Shape;56;p7">
            <a:extLst>
              <a:ext uri="{FF2B5EF4-FFF2-40B4-BE49-F238E27FC236}">
                <a16:creationId xmlns:a16="http://schemas.microsoft.com/office/drawing/2014/main" id="{89186CFF-0E69-43BA-97B8-211625E00748}"/>
              </a:ext>
            </a:extLst>
          </p:cNvPr>
          <p:cNvSpPr txBox="1"/>
          <p:nvPr/>
        </p:nvSpPr>
        <p:spPr>
          <a:xfrm>
            <a:off x="457200" y="982413"/>
            <a:ext cx="7001583" cy="3527244"/>
          </a:xfrm>
          <a:prstGeom prst="rect">
            <a:avLst/>
          </a:prstGeom>
          <a:noFill/>
          <a:ln>
            <a:noFill/>
          </a:ln>
        </p:spPr>
        <p:txBody>
          <a:bodyPr spcFirstLastPara="1" wrap="square" lIns="68569" tIns="68569" rIns="68569" bIns="68569" anchor="t" anchorCtr="0">
            <a:noAutofit/>
          </a:bodyPr>
          <a:lstStyle/>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Fall 2022 Earth MRI, location TBD</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Prioritize and discuss projects in focus areas known to or have potential to host critical minerals. Review results of State projects and share insights.</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Federal funds for up to 2 participants of up to $1,500/person may be used to sponsor workshop travel. Must be matched at 100%.</a:t>
            </a:r>
          </a:p>
        </p:txBody>
      </p:sp>
    </p:spTree>
    <p:extLst>
      <p:ext uri="{BB962C8B-B14F-4D97-AF65-F5344CB8AC3E}">
        <p14:creationId xmlns:p14="http://schemas.microsoft.com/office/powerpoint/2010/main" val="1577459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57A26A7-1860-414D-B46D-2AC0A56F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954445"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2022 Project Schedule</a:t>
            </a:r>
            <a:endParaRPr lang="en-US" sz="1800" b="1" i="1" dirty="0">
              <a:latin typeface="Arial" panose="020B0604020202020204" pitchFamily="34" charset="0"/>
              <a:cs typeface="Arial" panose="020B0604020202020204" pitchFamily="34" charset="0"/>
            </a:endParaRPr>
          </a:p>
        </p:txBody>
      </p:sp>
      <p:sp>
        <p:nvSpPr>
          <p:cNvPr id="13" name="Google Shape;56;p7">
            <a:extLst>
              <a:ext uri="{FF2B5EF4-FFF2-40B4-BE49-F238E27FC236}">
                <a16:creationId xmlns:a16="http://schemas.microsoft.com/office/drawing/2014/main" id="{89186CFF-0E69-43BA-97B8-211625E00748}"/>
              </a:ext>
            </a:extLst>
          </p:cNvPr>
          <p:cNvSpPr txBox="1"/>
          <p:nvPr/>
        </p:nvSpPr>
        <p:spPr>
          <a:xfrm>
            <a:off x="457200" y="982413"/>
            <a:ext cx="7001583" cy="3527244"/>
          </a:xfrm>
          <a:prstGeom prst="rect">
            <a:avLst/>
          </a:prstGeom>
          <a:noFill/>
          <a:ln>
            <a:noFill/>
          </a:ln>
        </p:spPr>
        <p:txBody>
          <a:bodyPr spcFirstLastPara="1" wrap="square" lIns="68569" tIns="68569" rIns="68569" bIns="68569" anchor="t" anchorCtr="0">
            <a:noAutofit/>
          </a:bodyPr>
          <a:lstStyle/>
          <a:p>
            <a:pPr defTabSz="914400">
              <a:buClr>
                <a:schemeClr val="tx1"/>
              </a:buClr>
              <a:buSzPct val="100000"/>
            </a:pPr>
            <a:r>
              <a:rPr lang="en-US" kern="0" dirty="0">
                <a:latin typeface="Arial" panose="020B0604020202020204" pitchFamily="34" charset="0"/>
                <a:cs typeface="Arial" panose="020B0604020202020204" pitchFamily="34" charset="0"/>
                <a:sym typeface="Arial"/>
              </a:rPr>
              <a:t>Priority 1 project dates:</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Begin: May 3 – September 13, 2022</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Workshop Fall 2022 - TBD</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Deliverables due summer/fall 2023</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defTabSz="914400">
              <a:buClr>
                <a:schemeClr val="tx1"/>
              </a:buClr>
              <a:buSzPct val="100000"/>
            </a:pPr>
            <a:r>
              <a:rPr lang="en-US" kern="0" dirty="0">
                <a:latin typeface="Arial" panose="020B0604020202020204" pitchFamily="34" charset="0"/>
                <a:cs typeface="Arial" panose="020B0604020202020204" pitchFamily="34" charset="0"/>
                <a:sym typeface="Arial"/>
              </a:rPr>
              <a:t>Priority 2 project dates:</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Begin after USGS FY22 final appropriation is issued </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Workshops Fall 2022 - TBD</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Focus areas identified by December 1, 2022</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Deliverables due summer/fall 2023</a:t>
            </a:r>
          </a:p>
          <a:p>
            <a:pPr defTabSz="914400">
              <a:buClr>
                <a:schemeClr val="tx1"/>
              </a:buClr>
              <a:buSzPct val="100000"/>
            </a:pPr>
            <a:endParaRPr lang="en-US" kern="0"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329303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57A26A7-1860-414D-B46D-2AC0A56F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954445"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Data Management Plan (DMP)</a:t>
            </a:r>
            <a:endParaRPr lang="en-US" sz="1800" b="1" i="1" dirty="0">
              <a:latin typeface="Arial" panose="020B0604020202020204" pitchFamily="34" charset="0"/>
              <a:cs typeface="Arial" panose="020B0604020202020204" pitchFamily="34" charset="0"/>
            </a:endParaRPr>
          </a:p>
        </p:txBody>
      </p:sp>
      <p:sp>
        <p:nvSpPr>
          <p:cNvPr id="13" name="Google Shape;56;p7">
            <a:extLst>
              <a:ext uri="{FF2B5EF4-FFF2-40B4-BE49-F238E27FC236}">
                <a16:creationId xmlns:a16="http://schemas.microsoft.com/office/drawing/2014/main" id="{89186CFF-0E69-43BA-97B8-211625E00748}"/>
              </a:ext>
            </a:extLst>
          </p:cNvPr>
          <p:cNvSpPr txBox="1"/>
          <p:nvPr/>
        </p:nvSpPr>
        <p:spPr>
          <a:xfrm>
            <a:off x="457200" y="687420"/>
            <a:ext cx="7024255" cy="3822237"/>
          </a:xfrm>
          <a:prstGeom prst="rect">
            <a:avLst/>
          </a:prstGeom>
          <a:noFill/>
          <a:ln>
            <a:noFill/>
          </a:ln>
        </p:spPr>
        <p:txBody>
          <a:bodyPr spcFirstLastPara="1" wrap="square" lIns="68569" tIns="68569" rIns="68569" bIns="68569" anchor="t" anchorCtr="0">
            <a:noAutofit/>
          </a:bodyPr>
          <a:lstStyle/>
          <a:p>
            <a:pPr marL="285750" indent="-285750" defTabSz="914400">
              <a:buClr>
                <a:schemeClr val="tx1"/>
              </a:buClr>
              <a:buSzPct val="100000"/>
              <a:buFont typeface="Arial" panose="020B0604020202020204" pitchFamily="34" charset="0"/>
              <a:buChar char="•"/>
            </a:pPr>
            <a:r>
              <a:rPr lang="en-US" kern="0" dirty="0">
                <a:latin typeface="Arial"/>
                <a:cs typeface="Arial"/>
                <a:sym typeface="Arial"/>
              </a:rPr>
              <a:t>Use of NGGDPP template is </a:t>
            </a:r>
            <a:r>
              <a:rPr lang="en-US" u="sng" kern="0" dirty="0">
                <a:solidFill>
                  <a:srgbClr val="FFFF00"/>
                </a:solidFill>
                <a:latin typeface="Arial"/>
                <a:cs typeface="Arial"/>
                <a:sym typeface="Arial"/>
              </a:rPr>
              <a:t>required</a:t>
            </a:r>
            <a:endParaRPr lang="en-US" u="sng" kern="0" dirty="0">
              <a:solidFill>
                <a:srgbClr val="FFFF00"/>
              </a:solidFill>
              <a:latin typeface="Arial"/>
              <a:cs typeface="Arial"/>
            </a:endParaRP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Brief description of preserved collections</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Standards used for data and metadata formats: NGGDPP metadata schema and any other formats used by your organization</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Policies for access/sharing and restrictions</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Provisions for re-use, re-distribution, and production of derivatives from preserved data </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Plans for archiving and maintaining free public access to preserved data </a:t>
            </a:r>
          </a:p>
          <a:p>
            <a:pPr defTabSz="914400">
              <a:buClr>
                <a:schemeClr val="tx1"/>
              </a:buClr>
              <a:buSzPct val="100000"/>
            </a:pPr>
            <a:endParaRPr lang="en-US" kern="0" dirty="0">
              <a:latin typeface="Arial" panose="020B0604020202020204" pitchFamily="34" charset="0"/>
              <a:cs typeface="Arial" panose="020B0604020202020204" pitchFamily="34" charset="0"/>
              <a:sym typeface="Arial"/>
            </a:endParaRPr>
          </a:p>
          <a:p>
            <a:pPr defTabSz="914400">
              <a:buClr>
                <a:schemeClr val="tx1"/>
              </a:buClr>
              <a:buSzPct val="100000"/>
            </a:pPr>
            <a:r>
              <a:rPr lang="en-US" u="sng" kern="0" dirty="0">
                <a:latin typeface="Arial" panose="020B0604020202020204" pitchFamily="34" charset="0"/>
                <a:cs typeface="Arial" panose="020B0604020202020204" pitchFamily="34" charset="0"/>
                <a:sym typeface="Arial"/>
              </a:rPr>
              <a:t>DMP Template</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StateSurveyAbbrev-NGGDPP-FY21-DMPForm.docx</a:t>
            </a:r>
          </a:p>
        </p:txBody>
      </p:sp>
      <p:sp>
        <p:nvSpPr>
          <p:cNvPr id="7" name="TextBox 6">
            <a:extLst>
              <a:ext uri="{FF2B5EF4-FFF2-40B4-BE49-F238E27FC236}">
                <a16:creationId xmlns:a16="http://schemas.microsoft.com/office/drawing/2014/main" id="{9CCE4914-B49C-49BB-8C61-9A319E6DC5F4}"/>
              </a:ext>
            </a:extLst>
          </p:cNvPr>
          <p:cNvSpPr txBox="1"/>
          <p:nvPr/>
        </p:nvSpPr>
        <p:spPr>
          <a:xfrm>
            <a:off x="1335110" y="4547988"/>
            <a:ext cx="6332113" cy="338554"/>
          </a:xfrm>
          <a:prstGeom prst="rect">
            <a:avLst/>
          </a:prstGeom>
          <a:noFill/>
        </p:spPr>
        <p:txBody>
          <a:bodyPr wrap="square" rtlCol="0">
            <a:spAutoFit/>
          </a:bodyPr>
          <a:lstStyle/>
          <a:p>
            <a:r>
              <a:rPr lang="en-US" sz="1600" dirty="0"/>
              <a:t>Data Preservation: Grant Templates =&gt; </a:t>
            </a:r>
            <a:r>
              <a:rPr lang="en-US" sz="1600" dirty="0">
                <a:solidFill>
                  <a:srgbClr val="00B0F0"/>
                </a:solidFill>
                <a:hlinkClick r:id="rId4">
                  <a:extLst>
                    <a:ext uri="{A12FA001-AC4F-418D-AE19-62706E023703}">
                      <ahyp:hlinkClr xmlns:ahyp="http://schemas.microsoft.com/office/drawing/2018/hyperlinkcolor" val="tx"/>
                    </a:ext>
                  </a:extLst>
                </a:hlinkClick>
              </a:rPr>
              <a:t>Data Management Plan </a:t>
            </a:r>
            <a:endParaRPr lang="en-US" sz="1600" dirty="0">
              <a:solidFill>
                <a:srgbClr val="00B0F0"/>
              </a:solidFill>
            </a:endParaRPr>
          </a:p>
        </p:txBody>
      </p:sp>
    </p:spTree>
    <p:extLst>
      <p:ext uri="{BB962C8B-B14F-4D97-AF65-F5344CB8AC3E}">
        <p14:creationId xmlns:p14="http://schemas.microsoft.com/office/powerpoint/2010/main" val="3952913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89E880-B6FC-41FE-889A-B6E0DF02F67D}"/>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0CFA77C3-99C5-4D62-B921-E7A54253DCBB}"/>
              </a:ext>
            </a:extLst>
          </p:cNvPr>
          <p:cNvSpPr/>
          <p:nvPr/>
        </p:nvSpPr>
        <p:spPr>
          <a:xfrm>
            <a:off x="76199" y="109519"/>
            <a:ext cx="884645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National Geological and Geophysical Data Preservation Program (NGGDPP)</a:t>
            </a:r>
          </a:p>
        </p:txBody>
      </p:sp>
      <p:sp>
        <p:nvSpPr>
          <p:cNvPr id="5" name="Google Shape;56;p7">
            <a:extLst>
              <a:ext uri="{FF2B5EF4-FFF2-40B4-BE49-F238E27FC236}">
                <a16:creationId xmlns:a16="http://schemas.microsoft.com/office/drawing/2014/main" id="{8120A6FD-ED47-4CB0-8D4D-34D4A97AD571}"/>
              </a:ext>
            </a:extLst>
          </p:cNvPr>
          <p:cNvSpPr txBox="1"/>
          <p:nvPr/>
        </p:nvSpPr>
        <p:spPr>
          <a:xfrm>
            <a:off x="457200" y="939434"/>
            <a:ext cx="8115300" cy="3632566"/>
          </a:xfrm>
          <a:prstGeom prst="rect">
            <a:avLst/>
          </a:prstGeom>
          <a:solidFill>
            <a:schemeClr val="bg1">
              <a:alpha val="55000"/>
            </a:schemeClr>
          </a:solidFill>
          <a:ln>
            <a:noFill/>
          </a:ln>
        </p:spPr>
        <p:txBody>
          <a:bodyPr spcFirstLastPara="1" wrap="square" lIns="68569" tIns="68569" rIns="68569" bIns="68569"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800" b="0" i="1" u="none" strike="noStrike" kern="0" cap="none" spc="0" normalizeH="0" baseline="0" noProof="0" dirty="0">
                <a:ln>
                  <a:noFill/>
                </a:ln>
                <a:solidFill>
                  <a:prstClr val="white"/>
                </a:solidFill>
                <a:effectLst/>
                <a:uLnTx/>
                <a:uFillTx/>
                <a:latin typeface="Arial" panose="020B0604020202020204"/>
                <a:ea typeface="+mn-ea"/>
                <a:cs typeface="Arial"/>
                <a:sym typeface="Arial"/>
              </a:rPr>
              <a:t>NGGDPP strives to advance the preservation of physical samples and earth science assets for future use, to inform new scientific discovery, hazard mitigation, and infrastructure, natural resource and green energy development. </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kumimoji="0" lang="en-US" sz="1800" b="0" i="1" u="none" strike="noStrike" kern="0" cap="none" spc="0" normalizeH="0" baseline="0" noProof="0" dirty="0">
              <a:ln>
                <a:noFill/>
              </a:ln>
              <a:solidFill>
                <a:prstClr val="white"/>
              </a:solidFill>
              <a:effectLst/>
              <a:uLnTx/>
              <a:uFillTx/>
              <a:latin typeface="Arial" panose="020B0604020202020204"/>
              <a:ea typeface="+mn-ea"/>
              <a:cs typeface="Arial"/>
              <a:sym typeface="Arial"/>
            </a:endParaRPr>
          </a:p>
          <a:p>
            <a:pPr marL="285750" marR="0" lvl="0" indent="-285750" algn="l" defTabSz="914400" rtl="0" eaLnBrk="1" fontAlgn="auto" latinLnBrk="0" hangingPunct="1">
              <a:lnSpc>
                <a:spcPct val="100000"/>
              </a:lnSpc>
              <a:spcBef>
                <a:spcPts val="600"/>
              </a:spcBef>
              <a:spcAft>
                <a:spcPts val="0"/>
              </a:spcAft>
              <a:buClr>
                <a:prstClr val="white"/>
              </a:buClr>
              <a:buSzPct val="100000"/>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Energy Policy Act - NGGDPP Act of 2005 directs the Secretary of the Interior to:</a:t>
            </a:r>
          </a:p>
          <a:p>
            <a:pPr marL="742950" marR="0" lvl="1" indent="-285750" algn="l" defTabSz="914400" rtl="0" eaLnBrk="1" fontAlgn="auto" latinLnBrk="0" hangingPunct="1">
              <a:lnSpc>
                <a:spcPct val="100000"/>
              </a:lnSpc>
              <a:spcBef>
                <a:spcPts val="600"/>
              </a:spcBef>
              <a:spcAft>
                <a:spcPts val="0"/>
              </a:spcAft>
              <a:buClr>
                <a:prstClr val="white"/>
              </a:buClr>
              <a:buSzPct val="100000"/>
              <a:buFont typeface="Courier New" panose="02070309020205020404" pitchFamily="49" charset="0"/>
              <a:buChar char="o"/>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archive geologic, geophysical, and engineering data, maps, well logs, and samples;</a:t>
            </a:r>
          </a:p>
          <a:p>
            <a:pPr marL="742950" marR="0" lvl="1" indent="-285750" algn="l" defTabSz="914400" rtl="0" eaLnBrk="1" fontAlgn="auto" latinLnBrk="0" hangingPunct="1">
              <a:lnSpc>
                <a:spcPct val="100000"/>
              </a:lnSpc>
              <a:spcBef>
                <a:spcPts val="600"/>
              </a:spcBef>
              <a:spcAft>
                <a:spcPts val="0"/>
              </a:spcAft>
              <a:buClr>
                <a:prstClr val="white"/>
              </a:buClr>
              <a:buSzPct val="100000"/>
              <a:buFont typeface="Courier New" panose="02070309020205020404" pitchFamily="49" charset="0"/>
              <a:buChar char="o"/>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provide a national catalog of such archival material; and </a:t>
            </a:r>
          </a:p>
          <a:p>
            <a:pPr marL="742950" marR="0" lvl="1" indent="-285750" algn="l" defTabSz="914400" rtl="0" eaLnBrk="1" fontAlgn="auto" latinLnBrk="0" hangingPunct="1">
              <a:lnSpc>
                <a:spcPct val="100000"/>
              </a:lnSpc>
              <a:spcBef>
                <a:spcPts val="600"/>
              </a:spcBef>
              <a:spcAft>
                <a:spcPts val="0"/>
              </a:spcAft>
              <a:buClr>
                <a:prstClr val="white"/>
              </a:buClr>
              <a:buSzPct val="100000"/>
              <a:buFont typeface="Courier New" panose="02070309020205020404" pitchFamily="49" charset="0"/>
              <a:buChar char="o"/>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provide technical and financial assistance related to the archival material.</a:t>
            </a:r>
          </a:p>
          <a:p>
            <a:pPr marL="285750" marR="0" lvl="0" indent="-285750" algn="l" defTabSz="914400" rtl="0" eaLnBrk="1" fontAlgn="auto" latinLnBrk="0" hangingPunct="1">
              <a:lnSpc>
                <a:spcPct val="100000"/>
              </a:lnSpc>
              <a:spcBef>
                <a:spcPts val="600"/>
              </a:spcBef>
              <a:spcAft>
                <a:spcPts val="0"/>
              </a:spcAft>
              <a:buClr>
                <a:prstClr val="white"/>
              </a:buClr>
              <a:buSzPct val="100000"/>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State geological surveys and DOI Bureaus</a:t>
            </a:r>
          </a:p>
          <a:p>
            <a:pPr marL="285750" marR="0" lvl="0" indent="-285750" algn="l" defTabSz="914400" rtl="0" eaLnBrk="1" fontAlgn="auto" latinLnBrk="0" hangingPunct="1">
              <a:lnSpc>
                <a:spcPct val="100000"/>
              </a:lnSpc>
              <a:spcBef>
                <a:spcPts val="600"/>
              </a:spcBef>
              <a:spcAft>
                <a:spcPts val="0"/>
              </a:spcAft>
              <a:buClr>
                <a:prstClr val="white"/>
              </a:buClr>
              <a:buSzPct val="100000"/>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Minimum 1:1 match to federal $$ - State match can include private contributions (property and services)</a:t>
            </a:r>
          </a:p>
          <a:p>
            <a:pPr marL="285750" marR="0" lvl="0" indent="-285750" algn="l" defTabSz="914400" rtl="0" eaLnBrk="1" fontAlgn="auto" latinLnBrk="0" hangingPunct="1">
              <a:lnSpc>
                <a:spcPct val="100000"/>
              </a:lnSpc>
              <a:spcBef>
                <a:spcPts val="600"/>
              </a:spcBef>
              <a:spcAft>
                <a:spcPts val="0"/>
              </a:spcAft>
              <a:buClr>
                <a:prstClr val="white"/>
              </a:buClr>
              <a:buSzPct val="100000"/>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Reauthorized through 2029 @ $5M per year, currently funded at $1.3M</a:t>
            </a:r>
          </a:p>
        </p:txBody>
      </p:sp>
      <p:sp>
        <p:nvSpPr>
          <p:cNvPr id="6" name="TextBox 5">
            <a:extLst>
              <a:ext uri="{FF2B5EF4-FFF2-40B4-BE49-F238E27FC236}">
                <a16:creationId xmlns:a16="http://schemas.microsoft.com/office/drawing/2014/main" id="{D7BACE16-9E5A-4079-8D79-3D50A3E9F743}"/>
              </a:ext>
            </a:extLst>
          </p:cNvPr>
          <p:cNvSpPr txBox="1"/>
          <p:nvPr/>
        </p:nvSpPr>
        <p:spPr>
          <a:xfrm>
            <a:off x="1187766" y="4657674"/>
            <a:ext cx="2448106" cy="246221"/>
          </a:xfrm>
          <a:prstGeom prst="rect">
            <a:avLst/>
          </a:prstGeom>
          <a:noFill/>
        </p:spPr>
        <p:txBody>
          <a:bodyPr wrap="none" rtlCol="0">
            <a:spAutoFit/>
          </a:bodyPr>
          <a:lstStyle/>
          <a:p>
            <a:r>
              <a:rPr lang="en-US" sz="1000" i="1">
                <a:latin typeface="Arial" panose="020B0604020202020204" pitchFamily="34" charset="0"/>
                <a:cs typeface="Arial" panose="020B0604020202020204" pitchFamily="34" charset="0"/>
              </a:rPr>
              <a:t>Michaela Johnson – mrjohns@usgs.gov</a:t>
            </a:r>
            <a:endParaRPr lang="en-US"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439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4F0819-942E-45BA-BC39-525DC57D4844}"/>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A942EB-2B1B-4C02-934F-6A6921564681}"/>
              </a:ext>
            </a:extLst>
          </p:cNvPr>
          <p:cNvSpPr/>
          <p:nvPr/>
        </p:nvSpPr>
        <p:spPr>
          <a:xfrm>
            <a:off x="76199" y="109519"/>
            <a:ext cx="5685971"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Data Management Plan (DMP)</a:t>
            </a:r>
            <a:endParaRPr lang="en-US" sz="1800" b="1" i="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AA4B37E-2272-4C3E-A0DA-B6418BFC866B}"/>
              </a:ext>
            </a:extLst>
          </p:cNvPr>
          <p:cNvSpPr txBox="1"/>
          <p:nvPr/>
        </p:nvSpPr>
        <p:spPr>
          <a:xfrm>
            <a:off x="1378031" y="4583721"/>
            <a:ext cx="6675336" cy="338554"/>
          </a:xfrm>
          <a:prstGeom prst="rect">
            <a:avLst/>
          </a:prstGeom>
          <a:noFill/>
        </p:spPr>
        <p:txBody>
          <a:bodyPr wrap="square" rtlCol="0">
            <a:spAutoFit/>
          </a:bodyPr>
          <a:lstStyle/>
          <a:p>
            <a:r>
              <a:rPr lang="en-US" sz="1600" dirty="0"/>
              <a:t>Data Preservation: Grant Templates =&gt; </a:t>
            </a:r>
            <a:r>
              <a:rPr lang="en-US" sz="1600" dirty="0">
                <a:solidFill>
                  <a:srgbClr val="00B0F0"/>
                </a:solidFill>
                <a:hlinkClick r:id="rId3">
                  <a:extLst>
                    <a:ext uri="{A12FA001-AC4F-418D-AE19-62706E023703}">
                      <ahyp:hlinkClr xmlns:ahyp="http://schemas.microsoft.com/office/drawing/2018/hyperlinkcolor" val="tx"/>
                    </a:ext>
                  </a:extLst>
                </a:hlinkClick>
              </a:rPr>
              <a:t>Data Management Plan </a:t>
            </a:r>
            <a:endParaRPr lang="en-US" sz="1600" dirty="0">
              <a:solidFill>
                <a:srgbClr val="00B0F0"/>
              </a:solidFill>
            </a:endParaRPr>
          </a:p>
        </p:txBody>
      </p:sp>
      <p:pic>
        <p:nvPicPr>
          <p:cNvPr id="12" name="Picture 11">
            <a:extLst>
              <a:ext uri="{FF2B5EF4-FFF2-40B4-BE49-F238E27FC236}">
                <a16:creationId xmlns:a16="http://schemas.microsoft.com/office/drawing/2014/main" id="{6D525482-D7E1-4C91-A135-9FF13C635A4C}"/>
              </a:ext>
            </a:extLst>
          </p:cNvPr>
          <p:cNvPicPr>
            <a:picLocks noChangeAspect="1"/>
          </p:cNvPicPr>
          <p:nvPr/>
        </p:nvPicPr>
        <p:blipFill>
          <a:blip r:embed="rId4"/>
          <a:stretch>
            <a:fillRect/>
          </a:stretch>
        </p:blipFill>
        <p:spPr>
          <a:xfrm>
            <a:off x="1103284" y="582356"/>
            <a:ext cx="6476411" cy="4001365"/>
          </a:xfrm>
          <a:prstGeom prst="rect">
            <a:avLst/>
          </a:prstGeom>
        </p:spPr>
      </p:pic>
    </p:spTree>
    <p:extLst>
      <p:ext uri="{BB962C8B-B14F-4D97-AF65-F5344CB8AC3E}">
        <p14:creationId xmlns:p14="http://schemas.microsoft.com/office/powerpoint/2010/main" val="2038274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57A26A7-1860-414D-B46D-2AC0A56F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954445"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Budgets</a:t>
            </a:r>
            <a:endParaRPr lang="en-US" sz="1800" b="1" i="1" dirty="0">
              <a:latin typeface="Arial" panose="020B0604020202020204" pitchFamily="34" charset="0"/>
              <a:cs typeface="Arial" panose="020B0604020202020204" pitchFamily="34" charset="0"/>
            </a:endParaRPr>
          </a:p>
        </p:txBody>
      </p:sp>
      <p:sp>
        <p:nvSpPr>
          <p:cNvPr id="13" name="Google Shape;56;p7">
            <a:extLst>
              <a:ext uri="{FF2B5EF4-FFF2-40B4-BE49-F238E27FC236}">
                <a16:creationId xmlns:a16="http://schemas.microsoft.com/office/drawing/2014/main" id="{89186CFF-0E69-43BA-97B8-211625E00748}"/>
              </a:ext>
            </a:extLst>
          </p:cNvPr>
          <p:cNvSpPr txBox="1"/>
          <p:nvPr/>
        </p:nvSpPr>
        <p:spPr>
          <a:xfrm>
            <a:off x="457200" y="599258"/>
            <a:ext cx="7284732" cy="3910400"/>
          </a:xfrm>
          <a:prstGeom prst="rect">
            <a:avLst/>
          </a:prstGeom>
          <a:noFill/>
          <a:ln>
            <a:noFill/>
          </a:ln>
        </p:spPr>
        <p:txBody>
          <a:bodyPr spcFirstLastPara="1" wrap="square" lIns="68569" tIns="68569" rIns="68569" bIns="68569" anchor="t" anchorCtr="0">
            <a:noAutofit/>
          </a:bodyPr>
          <a:lstStyle/>
          <a:p>
            <a:pPr marL="285750" indent="-285750" defTabSz="914400">
              <a:spcAft>
                <a:spcPts val="600"/>
              </a:spcAft>
              <a:buClr>
                <a:schemeClr val="tx1"/>
              </a:buClr>
              <a:buSzPct val="100000"/>
              <a:buFont typeface="Arial" panose="020B0604020202020204" pitchFamily="34" charset="0"/>
              <a:buChar char="•"/>
            </a:pPr>
            <a:r>
              <a:rPr lang="en-US" kern="0">
                <a:latin typeface="Arial"/>
                <a:cs typeface="Arial"/>
                <a:sym typeface="Arial"/>
              </a:rPr>
              <a:t>Budget sheet 1: Data preservation project (P1) and Data Preservation Workshop</a:t>
            </a:r>
            <a:endParaRPr lang="en-US" kern="0">
              <a:latin typeface="Arial"/>
              <a:cs typeface="Arial"/>
            </a:endParaRPr>
          </a:p>
          <a:p>
            <a:pPr marL="285750" indent="-285750" defTabSz="914400">
              <a:spcAft>
                <a:spcPts val="600"/>
              </a:spcAft>
              <a:buClr>
                <a:schemeClr val="tx1"/>
              </a:buClr>
              <a:buSzPct val="100000"/>
              <a:buFont typeface="Arial" panose="020B0604020202020204" pitchFamily="34" charset="0"/>
              <a:buChar char="•"/>
            </a:pPr>
            <a:r>
              <a:rPr lang="en-US" kern="0">
                <a:latin typeface="Arial"/>
                <a:cs typeface="Arial"/>
                <a:sym typeface="Arial"/>
              </a:rPr>
              <a:t>Budget sheet 2: Critical Minerals (P2), long term preservation strategy ($3K), and Critical Minerals Workshop – all part of $35K total from USGS</a:t>
            </a:r>
            <a:endParaRPr lang="en-US" kern="0">
              <a:latin typeface="Arial"/>
              <a:cs typeface="Arial"/>
            </a:endParaRPr>
          </a:p>
          <a:p>
            <a:pPr marL="285750" indent="-285750" defTabSz="914400">
              <a:spcAft>
                <a:spcPts val="600"/>
              </a:spcAft>
              <a:buClr>
                <a:schemeClr val="tx1"/>
              </a:buClr>
              <a:buSzPct val="100000"/>
              <a:buFont typeface="Arial" panose="020B0604020202020204" pitchFamily="34" charset="0"/>
              <a:buChar char="•"/>
            </a:pPr>
            <a:r>
              <a:rPr lang="en-US" kern="0">
                <a:latin typeface="Arial"/>
                <a:cs typeface="Arial"/>
                <a:sym typeface="Arial"/>
              </a:rPr>
              <a:t>In each budget sheet: state cost can exceed federal cost (but, not the other way around). </a:t>
            </a:r>
            <a:endParaRPr lang="en-US" kern="0">
              <a:latin typeface="Arial" panose="020B0604020202020204" pitchFamily="34" charset="0"/>
              <a:cs typeface="Arial" panose="020B0604020202020204" pitchFamily="34" charset="0"/>
            </a:endParaRPr>
          </a:p>
          <a:p>
            <a:pPr marL="285750" indent="-285750" defTabSz="914400">
              <a:spcAft>
                <a:spcPts val="600"/>
              </a:spcAft>
              <a:buClr>
                <a:schemeClr val="tx1"/>
              </a:buClr>
              <a:buSzPct val="100000"/>
              <a:buFont typeface="Arial" panose="020B0604020202020204" pitchFamily="34" charset="0"/>
              <a:buChar char="•"/>
            </a:pPr>
            <a:r>
              <a:rPr lang="en-US" b="1" kern="0">
                <a:solidFill>
                  <a:srgbClr val="FFFF00"/>
                </a:solidFill>
                <a:latin typeface="Arial"/>
                <a:cs typeface="Arial"/>
                <a:sym typeface="Arial"/>
              </a:rPr>
              <a:t>100% State to federal match applies in each budget sheet.</a:t>
            </a:r>
            <a:r>
              <a:rPr lang="en-US" kern="0">
                <a:latin typeface="Arial"/>
                <a:cs typeface="Arial"/>
                <a:sym typeface="Arial"/>
              </a:rPr>
              <a:t> Individual budget line items do not have to be matched but category totals must be.</a:t>
            </a:r>
            <a:endParaRPr lang="en-US" kern="0">
              <a:latin typeface="Arial"/>
              <a:cs typeface="Arial"/>
            </a:endParaRPr>
          </a:p>
          <a:p>
            <a:pPr marL="742950" lvl="1" indent="-285750" defTabSz="914400">
              <a:spcAft>
                <a:spcPts val="6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Both workshop travel budgets must have 100% match</a:t>
            </a:r>
          </a:p>
          <a:p>
            <a:pPr marL="742950" lvl="1" indent="-285750" defTabSz="914400">
              <a:spcAft>
                <a:spcPts val="6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P2 long-term preservation strategy must have 100% match</a:t>
            </a:r>
          </a:p>
          <a:p>
            <a:pPr marL="742950" lvl="1" indent="-285750" defTabSz="914400">
              <a:spcAft>
                <a:spcPts val="6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Each Priority total must be 100% match (or greater)</a:t>
            </a:r>
          </a:p>
        </p:txBody>
      </p:sp>
    </p:spTree>
    <p:extLst>
      <p:ext uri="{BB962C8B-B14F-4D97-AF65-F5344CB8AC3E}">
        <p14:creationId xmlns:p14="http://schemas.microsoft.com/office/powerpoint/2010/main" val="1693875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57A26A7-1860-414D-B46D-2AC0A56F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954445"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Proposal Review Panel</a:t>
            </a:r>
            <a:endParaRPr lang="en-US" sz="1800" b="1" i="1" dirty="0">
              <a:latin typeface="Arial" panose="020B0604020202020204" pitchFamily="34" charset="0"/>
              <a:cs typeface="Arial" panose="020B0604020202020204" pitchFamily="34" charset="0"/>
            </a:endParaRPr>
          </a:p>
        </p:txBody>
      </p:sp>
      <p:sp>
        <p:nvSpPr>
          <p:cNvPr id="13" name="Google Shape;56;p7">
            <a:extLst>
              <a:ext uri="{FF2B5EF4-FFF2-40B4-BE49-F238E27FC236}">
                <a16:creationId xmlns:a16="http://schemas.microsoft.com/office/drawing/2014/main" id="{89186CFF-0E69-43BA-97B8-211625E00748}"/>
              </a:ext>
            </a:extLst>
          </p:cNvPr>
          <p:cNvSpPr txBox="1"/>
          <p:nvPr/>
        </p:nvSpPr>
        <p:spPr>
          <a:xfrm>
            <a:off x="457200" y="974856"/>
            <a:ext cx="7284732" cy="3534802"/>
          </a:xfrm>
          <a:prstGeom prst="rect">
            <a:avLst/>
          </a:prstGeom>
          <a:noFill/>
          <a:ln>
            <a:noFill/>
          </a:ln>
        </p:spPr>
        <p:txBody>
          <a:bodyPr spcFirstLastPara="1" wrap="square" lIns="68569" tIns="68569" rIns="68569" bIns="68569" anchor="t" anchorCtr="0">
            <a:noAutofit/>
          </a:bodyPr>
          <a:lstStyle/>
          <a:p>
            <a:pPr marL="285750" indent="-285750" defTabSz="914400">
              <a:lnSpc>
                <a:spcPct val="150000"/>
              </a:lnSpc>
              <a:buClr>
                <a:schemeClr val="tx1"/>
              </a:buClr>
              <a:buSzPct val="100000"/>
              <a:buFont typeface="Arial" panose="020B0604020202020204" pitchFamily="34" charset="0"/>
              <a:buChar char="•"/>
            </a:pPr>
            <a:r>
              <a:rPr lang="en-US" sz="2000" kern="0" dirty="0">
                <a:latin typeface="Arial" panose="020B0604020202020204" pitchFamily="34" charset="0"/>
                <a:cs typeface="Arial" panose="020B0604020202020204" pitchFamily="34" charset="0"/>
                <a:sym typeface="Arial"/>
              </a:rPr>
              <a:t>Seven panel members possessing expertise in physical sciences, data management and/or preservation</a:t>
            </a:r>
          </a:p>
          <a:p>
            <a:pPr marL="742950" lvl="1" indent="-285750" defTabSz="914400">
              <a:lnSpc>
                <a:spcPct val="150000"/>
              </a:lnSpc>
              <a:buClr>
                <a:schemeClr val="tx1"/>
              </a:buClr>
              <a:buSzPct val="100000"/>
              <a:buFont typeface="Arial" panose="020B0604020202020204" pitchFamily="34" charset="0"/>
              <a:buChar char="•"/>
            </a:pPr>
            <a:r>
              <a:rPr lang="en-US" sz="2000" kern="0" dirty="0">
                <a:latin typeface="Arial" panose="020B0604020202020204" pitchFamily="34" charset="0"/>
                <a:cs typeface="Arial" panose="020B0604020202020204" pitchFamily="34" charset="0"/>
                <a:sym typeface="Arial"/>
              </a:rPr>
              <a:t>3 state geological survey representatives</a:t>
            </a:r>
          </a:p>
          <a:p>
            <a:pPr marL="742950" lvl="1" indent="-285750" defTabSz="914400">
              <a:lnSpc>
                <a:spcPct val="150000"/>
              </a:lnSpc>
              <a:buClr>
                <a:schemeClr val="tx1"/>
              </a:buClr>
              <a:buSzPct val="100000"/>
              <a:buFont typeface="Arial" panose="020B0604020202020204" pitchFamily="34" charset="0"/>
              <a:buChar char="•"/>
            </a:pPr>
            <a:r>
              <a:rPr lang="en-US" sz="2000" kern="0" dirty="0">
                <a:latin typeface="Arial" panose="020B0604020202020204" pitchFamily="34" charset="0"/>
                <a:cs typeface="Arial" panose="020B0604020202020204" pitchFamily="34" charset="0"/>
                <a:sym typeface="Arial"/>
              </a:rPr>
              <a:t>3 USGS representatives</a:t>
            </a:r>
          </a:p>
          <a:p>
            <a:pPr marL="742950" lvl="1" indent="-285750" defTabSz="914400">
              <a:lnSpc>
                <a:spcPct val="150000"/>
              </a:lnSpc>
              <a:buClr>
                <a:schemeClr val="tx1"/>
              </a:buClr>
              <a:buSzPct val="100000"/>
              <a:buFont typeface="Arial" panose="020B0604020202020204" pitchFamily="34" charset="0"/>
              <a:buChar char="•"/>
            </a:pPr>
            <a:r>
              <a:rPr lang="en-US" sz="2000" kern="0" dirty="0">
                <a:latin typeface="Arial" panose="020B0604020202020204" pitchFamily="34" charset="0"/>
                <a:cs typeface="Arial" panose="020B0604020202020204" pitchFamily="34" charset="0"/>
                <a:sym typeface="Arial"/>
              </a:rPr>
              <a:t>1 federal or academic, non-USGS representative</a:t>
            </a:r>
          </a:p>
          <a:p>
            <a:pPr marL="285750" indent="-285750" defTabSz="914400">
              <a:lnSpc>
                <a:spcPct val="150000"/>
              </a:lnSpc>
              <a:buClr>
                <a:schemeClr val="tx1"/>
              </a:buClr>
              <a:buSzPct val="100000"/>
              <a:buFont typeface="Arial" panose="020B0604020202020204" pitchFamily="34" charset="0"/>
              <a:buChar char="•"/>
            </a:pPr>
            <a:r>
              <a:rPr lang="en-US" sz="2000" kern="0" dirty="0">
                <a:latin typeface="Arial" panose="020B0604020202020204" pitchFamily="34" charset="0"/>
                <a:cs typeface="Arial" panose="020B0604020202020204" pitchFamily="34" charset="0"/>
                <a:sym typeface="Arial"/>
              </a:rPr>
              <a:t>Panelists maintain confidentiality and declare all conflicts of interest</a:t>
            </a:r>
          </a:p>
        </p:txBody>
      </p:sp>
    </p:spTree>
    <p:extLst>
      <p:ext uri="{BB962C8B-B14F-4D97-AF65-F5344CB8AC3E}">
        <p14:creationId xmlns:p14="http://schemas.microsoft.com/office/powerpoint/2010/main" val="3334358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57A26A7-1860-414D-B46D-2AC0A56F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954445"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Proposal Evaluation Criteria</a:t>
            </a:r>
            <a:endParaRPr lang="en-US" sz="1800" b="1" i="1" dirty="0">
              <a:latin typeface="Arial" panose="020B0604020202020204" pitchFamily="34" charset="0"/>
              <a:cs typeface="Arial" panose="020B0604020202020204" pitchFamily="34" charset="0"/>
            </a:endParaRPr>
          </a:p>
        </p:txBody>
      </p:sp>
      <p:sp>
        <p:nvSpPr>
          <p:cNvPr id="13" name="Google Shape;56;p7">
            <a:extLst>
              <a:ext uri="{FF2B5EF4-FFF2-40B4-BE49-F238E27FC236}">
                <a16:creationId xmlns:a16="http://schemas.microsoft.com/office/drawing/2014/main" id="{89186CFF-0E69-43BA-97B8-211625E00748}"/>
              </a:ext>
            </a:extLst>
          </p:cNvPr>
          <p:cNvSpPr txBox="1"/>
          <p:nvPr/>
        </p:nvSpPr>
        <p:spPr>
          <a:xfrm>
            <a:off x="457200" y="884172"/>
            <a:ext cx="7284732" cy="3625486"/>
          </a:xfrm>
          <a:prstGeom prst="rect">
            <a:avLst/>
          </a:prstGeom>
          <a:noFill/>
          <a:ln>
            <a:noFill/>
          </a:ln>
        </p:spPr>
        <p:txBody>
          <a:bodyPr spcFirstLastPara="1" wrap="square" lIns="68569" tIns="68569" rIns="68569" bIns="68569" anchor="t" anchorCtr="0">
            <a:noAutofit/>
          </a:bodyPr>
          <a:lstStyle/>
          <a:p>
            <a:pPr marL="342900" indent="-342900" defTabSz="914400">
              <a:buClr>
                <a:schemeClr val="tx1"/>
              </a:buClr>
              <a:buSzPct val="100000"/>
              <a:buFont typeface="+mj-lt"/>
              <a:buAutoNum type="arabicPeriod"/>
            </a:pPr>
            <a:r>
              <a:rPr lang="en-US" kern="0" dirty="0">
                <a:latin typeface="Arial" panose="020B0604020202020204" pitchFamily="34" charset="0"/>
                <a:cs typeface="Arial" panose="020B0604020202020204" pitchFamily="34" charset="0"/>
                <a:sym typeface="Arial"/>
              </a:rPr>
              <a:t>Technical merit of proposed work and probability of successful outcome.</a:t>
            </a:r>
          </a:p>
          <a:p>
            <a:pPr marL="342900" indent="-342900" defTabSz="914400">
              <a:buClr>
                <a:schemeClr val="tx1"/>
              </a:buClr>
              <a:buSzPct val="100000"/>
              <a:buFont typeface="+mj-lt"/>
              <a:buAutoNum type="arabicPeriod"/>
            </a:pPr>
            <a:endParaRPr lang="en-US" kern="0" dirty="0">
              <a:latin typeface="Arial" panose="020B0604020202020204" pitchFamily="34" charset="0"/>
              <a:cs typeface="Arial" panose="020B0604020202020204" pitchFamily="34" charset="0"/>
              <a:sym typeface="Arial"/>
            </a:endParaRPr>
          </a:p>
          <a:p>
            <a:pPr marL="342900" indent="-342900" defTabSz="914400">
              <a:buClr>
                <a:schemeClr val="tx1"/>
              </a:buClr>
              <a:buSzPct val="100000"/>
              <a:buFont typeface="+mj-lt"/>
              <a:buAutoNum type="arabicPeriod"/>
            </a:pPr>
            <a:r>
              <a:rPr lang="en-US" kern="0" dirty="0">
                <a:latin typeface="Arial" panose="020B0604020202020204" pitchFamily="34" charset="0"/>
                <a:cs typeface="Arial" panose="020B0604020202020204" pitchFamily="34" charset="0"/>
                <a:sym typeface="Arial"/>
              </a:rPr>
              <a:t>Societal benefits from increased access to materials and data resulting from preservation project.</a:t>
            </a:r>
          </a:p>
          <a:p>
            <a:pPr marL="342900" indent="-342900" defTabSz="914400">
              <a:buClr>
                <a:schemeClr val="tx1"/>
              </a:buClr>
              <a:buSzPct val="100000"/>
              <a:buFont typeface="+mj-lt"/>
              <a:buAutoNum type="arabicPeriod"/>
            </a:pPr>
            <a:endParaRPr lang="en-US" kern="0" dirty="0">
              <a:latin typeface="Arial" panose="020B0604020202020204" pitchFamily="34" charset="0"/>
              <a:cs typeface="Arial" panose="020B0604020202020204" pitchFamily="34" charset="0"/>
              <a:sym typeface="Arial"/>
            </a:endParaRPr>
          </a:p>
          <a:p>
            <a:pPr marL="342900" indent="-342900" defTabSz="914400">
              <a:buClr>
                <a:schemeClr val="tx1"/>
              </a:buClr>
              <a:buSzPct val="100000"/>
              <a:buFont typeface="+mj-lt"/>
              <a:buAutoNum type="arabicPeriod"/>
            </a:pPr>
            <a:r>
              <a:rPr lang="en-US" kern="0" dirty="0">
                <a:latin typeface="Arial" panose="020B0604020202020204" pitchFamily="34" charset="0"/>
                <a:cs typeface="Arial" panose="020B0604020202020204" pitchFamily="34" charset="0"/>
                <a:sym typeface="Arial"/>
              </a:rPr>
              <a:t>Knowledge, performance, experience of project team.</a:t>
            </a:r>
          </a:p>
          <a:p>
            <a:pPr marL="342900" indent="-342900" defTabSz="914400">
              <a:buClr>
                <a:schemeClr val="tx1"/>
              </a:buClr>
              <a:buSzPct val="100000"/>
              <a:buFont typeface="+mj-lt"/>
              <a:buAutoNum type="arabicPeriod"/>
            </a:pPr>
            <a:endParaRPr lang="en-US" kern="0" dirty="0">
              <a:latin typeface="Arial" panose="020B0604020202020204" pitchFamily="34" charset="0"/>
              <a:cs typeface="Arial" panose="020B0604020202020204" pitchFamily="34" charset="0"/>
              <a:sym typeface="Arial"/>
            </a:endParaRPr>
          </a:p>
          <a:p>
            <a:pPr marL="342900" indent="-342900" defTabSz="914400">
              <a:buClr>
                <a:schemeClr val="tx1"/>
              </a:buClr>
              <a:buSzPct val="100000"/>
              <a:buFont typeface="+mj-lt"/>
              <a:buAutoNum type="arabicPeriod"/>
            </a:pPr>
            <a:r>
              <a:rPr lang="en-US" kern="0" dirty="0">
                <a:latin typeface="Arial" panose="020B0604020202020204" pitchFamily="34" charset="0"/>
                <a:cs typeface="Arial" panose="020B0604020202020204" pitchFamily="34" charset="0"/>
                <a:sym typeface="Arial"/>
              </a:rPr>
              <a:t>Appropriateness and reasonableness of budget.</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defTabSz="914400">
              <a:buClr>
                <a:schemeClr val="tx1"/>
              </a:buClr>
              <a:buSzPct val="100000"/>
            </a:pPr>
            <a:r>
              <a:rPr lang="en-US" kern="0" dirty="0">
                <a:latin typeface="Arial" panose="020B0604020202020204" pitchFamily="34" charset="0"/>
                <a:cs typeface="Arial" panose="020B0604020202020204" pitchFamily="34" charset="0"/>
                <a:sym typeface="Arial"/>
              </a:rPr>
              <a:t>* The 4 criteria are equally weighted</a:t>
            </a:r>
          </a:p>
        </p:txBody>
      </p:sp>
    </p:spTree>
    <p:extLst>
      <p:ext uri="{BB962C8B-B14F-4D97-AF65-F5344CB8AC3E}">
        <p14:creationId xmlns:p14="http://schemas.microsoft.com/office/powerpoint/2010/main" val="2156361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57A26A7-1860-414D-B46D-2AC0A56F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954445" cy="369332"/>
          </a:xfrm>
          <a:prstGeom prst="rect">
            <a:avLst/>
          </a:prstGeom>
        </p:spPr>
        <p:txBody>
          <a:bodyPr wrap="square">
            <a:spAutoFit/>
          </a:bodyPr>
          <a:lstStyle/>
          <a:p>
            <a:r>
              <a:rPr lang="en-US" b="1" i="1">
                <a:latin typeface="Arial" panose="020B0604020202020204" pitchFamily="34" charset="0"/>
                <a:cs typeface="Arial" panose="020B0604020202020204" pitchFamily="34" charset="0"/>
              </a:rPr>
              <a:t>Successful Proposals…</a:t>
            </a:r>
            <a:endParaRPr lang="en-US" sz="1800" b="1" i="1">
              <a:latin typeface="Arial" panose="020B0604020202020204" pitchFamily="34" charset="0"/>
              <a:cs typeface="Arial" panose="020B0604020202020204" pitchFamily="34" charset="0"/>
            </a:endParaRPr>
          </a:p>
        </p:txBody>
      </p:sp>
      <p:sp>
        <p:nvSpPr>
          <p:cNvPr id="6" name="Google Shape;56;p7">
            <a:extLst>
              <a:ext uri="{FF2B5EF4-FFF2-40B4-BE49-F238E27FC236}">
                <a16:creationId xmlns:a16="http://schemas.microsoft.com/office/drawing/2014/main" id="{4AE6361D-FC09-4B75-BB4E-C615078F21D2}"/>
              </a:ext>
            </a:extLst>
          </p:cNvPr>
          <p:cNvSpPr txBox="1"/>
          <p:nvPr/>
        </p:nvSpPr>
        <p:spPr>
          <a:xfrm>
            <a:off x="457200" y="687420"/>
            <a:ext cx="7024255" cy="3822237"/>
          </a:xfrm>
          <a:prstGeom prst="rect">
            <a:avLst/>
          </a:prstGeom>
          <a:noFill/>
          <a:ln>
            <a:noFill/>
          </a:ln>
        </p:spPr>
        <p:txBody>
          <a:bodyPr spcFirstLastPara="1" wrap="square" lIns="68569" tIns="68569" rIns="68569" bIns="68569" anchor="t" anchorCtr="0">
            <a:noAutofit/>
          </a:bodyPr>
          <a:lstStyle/>
          <a:p>
            <a:pPr marL="285750" indent="-285750" defTabSz="914400">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Clearly identify the issue(s) to be addressed. Is it possible to address in a single year? Is it envisioned as part of a multi-year effort? </a:t>
            </a:r>
          </a:p>
          <a:p>
            <a:pPr marL="285750" indent="-285750" defTabSz="914400">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Provide clear justifications for the proposed work – Why is it important? Who will use the results? How does it meet your survey’s goals?</a:t>
            </a:r>
          </a:p>
          <a:p>
            <a:pPr marL="285750" indent="-285750" defTabSz="914400">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Summarize previous NGGDPP funded tasks when related to current proposal, especially if it informs workflows, methods and/or level of effort.</a:t>
            </a:r>
          </a:p>
          <a:p>
            <a:pPr marL="285750" indent="-285750" defTabSz="914400">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Incorporate feedback provided by previous panel reviews as relevant.</a:t>
            </a:r>
          </a:p>
        </p:txBody>
      </p:sp>
      <p:sp>
        <p:nvSpPr>
          <p:cNvPr id="2" name="Rectangle 1">
            <a:extLst>
              <a:ext uri="{FF2B5EF4-FFF2-40B4-BE49-F238E27FC236}">
                <a16:creationId xmlns:a16="http://schemas.microsoft.com/office/drawing/2014/main" id="{A2791503-BA42-4ACF-9237-C496959A3ACE}"/>
              </a:ext>
            </a:extLst>
          </p:cNvPr>
          <p:cNvSpPr/>
          <p:nvPr/>
        </p:nvSpPr>
        <p:spPr>
          <a:xfrm>
            <a:off x="1364042" y="4570113"/>
            <a:ext cx="5210569" cy="338554"/>
          </a:xfrm>
          <a:prstGeom prst="rect">
            <a:avLst/>
          </a:prstGeom>
        </p:spPr>
        <p:txBody>
          <a:bodyPr wrap="square">
            <a:spAutoFit/>
          </a:bodyPr>
          <a:lstStyle/>
          <a:p>
            <a:r>
              <a:rPr lang="en-US" sz="1600"/>
              <a:t>Data Preservation: </a:t>
            </a:r>
            <a:r>
              <a:rPr lang="en-US" sz="1600">
                <a:solidFill>
                  <a:srgbClr val="00B0F0"/>
                </a:solidFill>
                <a:hlinkClick r:id="rId4">
                  <a:extLst>
                    <a:ext uri="{A12FA001-AC4F-418D-AE19-62706E023703}">
                      <ahyp:hlinkClr xmlns:ahyp="http://schemas.microsoft.com/office/drawing/2018/hyperlinkcolor" val="tx"/>
                    </a:ext>
                  </a:extLst>
                </a:hlinkClick>
              </a:rPr>
              <a:t>Proposal Tips and Examples</a:t>
            </a:r>
            <a:endParaRPr lang="en-US" sz="1600">
              <a:solidFill>
                <a:srgbClr val="00B0F0"/>
              </a:solidFill>
            </a:endParaRPr>
          </a:p>
        </p:txBody>
      </p:sp>
    </p:spTree>
    <p:extLst>
      <p:ext uri="{BB962C8B-B14F-4D97-AF65-F5344CB8AC3E}">
        <p14:creationId xmlns:p14="http://schemas.microsoft.com/office/powerpoint/2010/main" val="3453147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57A26A7-1860-414D-B46D-2AC0A56FD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954445" cy="369332"/>
          </a:xfrm>
          <a:prstGeom prst="rect">
            <a:avLst/>
          </a:prstGeom>
        </p:spPr>
        <p:txBody>
          <a:bodyPr wrap="square">
            <a:spAutoFit/>
          </a:bodyPr>
          <a:lstStyle/>
          <a:p>
            <a:r>
              <a:rPr lang="en-US" b="1" i="1">
                <a:latin typeface="Arial" panose="020B0604020202020204" pitchFamily="34" charset="0"/>
                <a:cs typeface="Arial" panose="020B0604020202020204" pitchFamily="34" charset="0"/>
              </a:rPr>
              <a:t>Successful Proposals…</a:t>
            </a:r>
            <a:endParaRPr lang="en-US" sz="1800" b="1" i="1">
              <a:latin typeface="Arial" panose="020B0604020202020204" pitchFamily="34" charset="0"/>
              <a:cs typeface="Arial" panose="020B0604020202020204" pitchFamily="34" charset="0"/>
            </a:endParaRPr>
          </a:p>
        </p:txBody>
      </p:sp>
      <p:sp>
        <p:nvSpPr>
          <p:cNvPr id="6" name="Google Shape;56;p7">
            <a:extLst>
              <a:ext uri="{FF2B5EF4-FFF2-40B4-BE49-F238E27FC236}">
                <a16:creationId xmlns:a16="http://schemas.microsoft.com/office/drawing/2014/main" id="{4AE6361D-FC09-4B75-BB4E-C615078F21D2}"/>
              </a:ext>
            </a:extLst>
          </p:cNvPr>
          <p:cNvSpPr txBox="1"/>
          <p:nvPr/>
        </p:nvSpPr>
        <p:spPr>
          <a:xfrm>
            <a:off x="457200" y="687420"/>
            <a:ext cx="7024255" cy="3822237"/>
          </a:xfrm>
          <a:prstGeom prst="rect">
            <a:avLst/>
          </a:prstGeom>
          <a:noFill/>
          <a:ln>
            <a:noFill/>
          </a:ln>
        </p:spPr>
        <p:txBody>
          <a:bodyPr spcFirstLastPara="1" wrap="square" lIns="68569" tIns="68569" rIns="68569" bIns="68569" anchor="t" anchorCtr="0">
            <a:noAutofit/>
          </a:bodyPr>
          <a:lstStyle/>
          <a:p>
            <a:pPr marL="285750" indent="-285750" defTabSz="914400">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Clearly describe the relevant qualifications and expertise of the primary participants.</a:t>
            </a:r>
          </a:p>
          <a:p>
            <a:pPr marL="285750" indent="-285750" defTabSz="914400">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Describe methodologies and workflows with appropriate personnel expertise, time estimates, and QA/QC procedures.</a:t>
            </a:r>
          </a:p>
          <a:p>
            <a:pPr marL="285750" indent="-285750" defTabSz="914400">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Demonstrate understanding of the effort to complete the task(s) through previous work/pilot projects or a representative example.</a:t>
            </a:r>
          </a:p>
          <a:p>
            <a:pPr marL="285750" indent="-285750" defTabSz="914400">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Follow recommended practices and reference them.</a:t>
            </a:r>
          </a:p>
          <a:p>
            <a:pPr marL="285750" indent="-285750" defTabSz="914400">
              <a:spcAft>
                <a:spcPts val="1200"/>
              </a:spcAft>
              <a:buClr>
                <a:schemeClr val="tx1"/>
              </a:buClr>
              <a:buSzPct val="100000"/>
              <a:buFont typeface="Arial" panose="020B0604020202020204" pitchFamily="34" charset="0"/>
              <a:buChar char="•"/>
            </a:pPr>
            <a:r>
              <a:rPr lang="en-US" dirty="0"/>
              <a:t>Describe how the project improves access to data and/or preserved materials.</a:t>
            </a:r>
          </a:p>
          <a:p>
            <a:pPr marL="285750" indent="-285750" defTabSz="914400">
              <a:spcAft>
                <a:spcPts val="1200"/>
              </a:spcAft>
              <a:buClr>
                <a:schemeClr val="tx1"/>
              </a:buClr>
              <a:buSzPct val="100000"/>
              <a:buFont typeface="Arial" panose="020B0604020202020204" pitchFamily="34" charset="0"/>
              <a:buChar char="•"/>
            </a:pPr>
            <a:r>
              <a:rPr lang="en-US" dirty="0"/>
              <a:t>Tie to long term preservation strategy.</a:t>
            </a:r>
          </a:p>
        </p:txBody>
      </p:sp>
      <p:sp>
        <p:nvSpPr>
          <p:cNvPr id="2" name="Rectangle 1">
            <a:extLst>
              <a:ext uri="{FF2B5EF4-FFF2-40B4-BE49-F238E27FC236}">
                <a16:creationId xmlns:a16="http://schemas.microsoft.com/office/drawing/2014/main" id="{A2791503-BA42-4ACF-9237-C496959A3ACE}"/>
              </a:ext>
            </a:extLst>
          </p:cNvPr>
          <p:cNvSpPr/>
          <p:nvPr/>
        </p:nvSpPr>
        <p:spPr>
          <a:xfrm>
            <a:off x="1364042" y="4570113"/>
            <a:ext cx="5210569" cy="338554"/>
          </a:xfrm>
          <a:prstGeom prst="rect">
            <a:avLst/>
          </a:prstGeom>
        </p:spPr>
        <p:txBody>
          <a:bodyPr wrap="square">
            <a:spAutoFit/>
          </a:bodyPr>
          <a:lstStyle/>
          <a:p>
            <a:r>
              <a:rPr lang="en-US" sz="1600"/>
              <a:t>Data Preservation: </a:t>
            </a:r>
            <a:r>
              <a:rPr lang="en-US" sz="1600">
                <a:solidFill>
                  <a:srgbClr val="00B0F0"/>
                </a:solidFill>
                <a:hlinkClick r:id="rId3">
                  <a:extLst>
                    <a:ext uri="{A12FA001-AC4F-418D-AE19-62706E023703}">
                      <ahyp:hlinkClr xmlns:ahyp="http://schemas.microsoft.com/office/drawing/2018/hyperlinkcolor" val="tx"/>
                    </a:ext>
                  </a:extLst>
                </a:hlinkClick>
              </a:rPr>
              <a:t>Proposal Tips and Examples</a:t>
            </a:r>
            <a:endParaRPr lang="en-US" sz="1600">
              <a:solidFill>
                <a:srgbClr val="00B0F0"/>
              </a:solidFill>
            </a:endParaRPr>
          </a:p>
        </p:txBody>
      </p:sp>
    </p:spTree>
    <p:extLst>
      <p:ext uri="{BB962C8B-B14F-4D97-AF65-F5344CB8AC3E}">
        <p14:creationId xmlns:p14="http://schemas.microsoft.com/office/powerpoint/2010/main" val="3976808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D57A26A7-1860-414D-B46D-2AC0A56F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72499D49-6817-4920-A9F0-8E66B91373F8}"/>
              </a:ext>
            </a:extLst>
          </p:cNvPr>
          <p:cNvSpPr/>
          <p:nvPr/>
        </p:nvSpPr>
        <p:spPr>
          <a:xfrm>
            <a:off x="0" y="-10887"/>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4AEFE5-A1A6-40D3-A914-DC6B4B09B00D}"/>
              </a:ext>
            </a:extLst>
          </p:cNvPr>
          <p:cNvSpPr/>
          <p:nvPr/>
        </p:nvSpPr>
        <p:spPr>
          <a:xfrm>
            <a:off x="76199" y="109519"/>
            <a:ext cx="8954445" cy="369332"/>
          </a:xfrm>
          <a:prstGeom prst="rect">
            <a:avLst/>
          </a:prstGeom>
        </p:spPr>
        <p:txBody>
          <a:bodyPr wrap="square">
            <a:spAutoFit/>
          </a:bodyPr>
          <a:lstStyle/>
          <a:p>
            <a:r>
              <a:rPr lang="en-US" b="1" i="1">
                <a:latin typeface="Arial" panose="020B0604020202020204" pitchFamily="34" charset="0"/>
                <a:cs typeface="Arial" panose="020B0604020202020204" pitchFamily="34" charset="0"/>
              </a:rPr>
              <a:t>Successful Proposals…</a:t>
            </a:r>
            <a:endParaRPr lang="en-US" sz="1800" b="1" i="1">
              <a:latin typeface="Arial" panose="020B0604020202020204" pitchFamily="34" charset="0"/>
              <a:cs typeface="Arial" panose="020B0604020202020204" pitchFamily="34" charset="0"/>
            </a:endParaRPr>
          </a:p>
        </p:txBody>
      </p:sp>
      <p:sp>
        <p:nvSpPr>
          <p:cNvPr id="6" name="Google Shape;56;p7">
            <a:extLst>
              <a:ext uri="{FF2B5EF4-FFF2-40B4-BE49-F238E27FC236}">
                <a16:creationId xmlns:a16="http://schemas.microsoft.com/office/drawing/2014/main" id="{4AE6361D-FC09-4B75-BB4E-C615078F21D2}"/>
              </a:ext>
            </a:extLst>
          </p:cNvPr>
          <p:cNvSpPr txBox="1"/>
          <p:nvPr/>
        </p:nvSpPr>
        <p:spPr>
          <a:xfrm>
            <a:off x="457200" y="687420"/>
            <a:ext cx="7178842" cy="3822237"/>
          </a:xfrm>
          <a:prstGeom prst="rect">
            <a:avLst/>
          </a:prstGeom>
          <a:noFill/>
          <a:ln>
            <a:noFill/>
          </a:ln>
        </p:spPr>
        <p:txBody>
          <a:bodyPr spcFirstLastPara="1" wrap="square" lIns="68569" tIns="68569" rIns="68569" bIns="68569" anchor="t" anchorCtr="0">
            <a:noAutofit/>
          </a:bodyPr>
          <a:lstStyle/>
          <a:p>
            <a:pPr marL="285750" indent="-285750" defTabSz="914400">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Provide a clear data management plan including where the data/resources will be archived and how they are accessed.</a:t>
            </a:r>
          </a:p>
          <a:p>
            <a:pPr marL="285750" indent="-285750" defTabSz="914400">
              <a:spcAft>
                <a:spcPts val="1200"/>
              </a:spcAft>
              <a:buClr>
                <a:schemeClr val="tx1"/>
              </a:buClr>
              <a:buSzPct val="100000"/>
              <a:buFont typeface="Arial" panose="020B0604020202020204" pitchFamily="34" charset="0"/>
              <a:buChar char="•"/>
            </a:pPr>
            <a:r>
              <a:rPr lang="en-US" b="1" kern="0" dirty="0">
                <a:latin typeface="Arial" panose="020B0604020202020204" pitchFamily="34" charset="0"/>
                <a:cs typeface="Arial" panose="020B0604020202020204" pitchFamily="34" charset="0"/>
                <a:sym typeface="Arial"/>
              </a:rPr>
              <a:t>Verify that the federal share is 100% or less in each budget sheet.</a:t>
            </a:r>
            <a:r>
              <a:rPr lang="en-US" kern="0" dirty="0">
                <a:latin typeface="Arial" panose="020B0604020202020204" pitchFamily="34" charset="0"/>
                <a:cs typeface="Arial" panose="020B0604020202020204" pitchFamily="34" charset="0"/>
                <a:sym typeface="Arial"/>
              </a:rPr>
              <a:t> </a:t>
            </a:r>
          </a:p>
          <a:p>
            <a:pPr marL="285750" indent="-285750" defTabSz="914400">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Example successful proposals:</a:t>
            </a:r>
          </a:p>
          <a:p>
            <a:pPr marL="742950" lvl="1" indent="-285750" defTabSz="914400">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Traditional preservation activities – KGS, UGS</a:t>
            </a:r>
          </a:p>
          <a:p>
            <a:pPr marL="742950" lvl="1" indent="-285750" defTabSz="914400">
              <a:spcAft>
                <a:spcPts val="1200"/>
              </a:spcAft>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Technology focused activities – preservation of video/recordings (IGS)</a:t>
            </a:r>
          </a:p>
        </p:txBody>
      </p:sp>
      <p:sp>
        <p:nvSpPr>
          <p:cNvPr id="2" name="Rectangle 1">
            <a:extLst>
              <a:ext uri="{FF2B5EF4-FFF2-40B4-BE49-F238E27FC236}">
                <a16:creationId xmlns:a16="http://schemas.microsoft.com/office/drawing/2014/main" id="{A2791503-BA42-4ACF-9237-C496959A3ACE}"/>
              </a:ext>
            </a:extLst>
          </p:cNvPr>
          <p:cNvSpPr/>
          <p:nvPr/>
        </p:nvSpPr>
        <p:spPr>
          <a:xfrm>
            <a:off x="1364042" y="4570113"/>
            <a:ext cx="5210569" cy="338554"/>
          </a:xfrm>
          <a:prstGeom prst="rect">
            <a:avLst/>
          </a:prstGeom>
        </p:spPr>
        <p:txBody>
          <a:bodyPr wrap="square">
            <a:spAutoFit/>
          </a:bodyPr>
          <a:lstStyle/>
          <a:p>
            <a:r>
              <a:rPr lang="en-US" sz="1600"/>
              <a:t>Data Preservation: </a:t>
            </a:r>
            <a:r>
              <a:rPr lang="en-US" sz="1600">
                <a:solidFill>
                  <a:srgbClr val="00B0F0"/>
                </a:solidFill>
                <a:hlinkClick r:id="rId4">
                  <a:extLst>
                    <a:ext uri="{A12FA001-AC4F-418D-AE19-62706E023703}">
                      <ahyp:hlinkClr xmlns:ahyp="http://schemas.microsoft.com/office/drawing/2018/hyperlinkcolor" val="tx"/>
                    </a:ext>
                  </a:extLst>
                </a:hlinkClick>
              </a:rPr>
              <a:t>Proposal Tips and Examples</a:t>
            </a:r>
            <a:endParaRPr lang="en-US" sz="1600">
              <a:solidFill>
                <a:srgbClr val="00B0F0"/>
              </a:solidFill>
            </a:endParaRPr>
          </a:p>
        </p:txBody>
      </p:sp>
    </p:spTree>
    <p:extLst>
      <p:ext uri="{BB962C8B-B14F-4D97-AF65-F5344CB8AC3E}">
        <p14:creationId xmlns:p14="http://schemas.microsoft.com/office/powerpoint/2010/main" val="508759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56;p7">
            <a:extLst>
              <a:ext uri="{FF2B5EF4-FFF2-40B4-BE49-F238E27FC236}">
                <a16:creationId xmlns:a16="http://schemas.microsoft.com/office/drawing/2014/main" id="{DFBFD2BC-C243-4585-AB81-072BFF599620}"/>
              </a:ext>
            </a:extLst>
          </p:cNvPr>
          <p:cNvSpPr txBox="1"/>
          <p:nvPr/>
        </p:nvSpPr>
        <p:spPr>
          <a:xfrm>
            <a:off x="352927" y="585996"/>
            <a:ext cx="7389006" cy="3632566"/>
          </a:xfrm>
          <a:prstGeom prst="rect">
            <a:avLst/>
          </a:prstGeom>
          <a:noFill/>
          <a:ln>
            <a:noFill/>
          </a:ln>
        </p:spPr>
        <p:txBody>
          <a:bodyPr spcFirstLastPara="1" wrap="square" lIns="68569" tIns="68569" rIns="68569" bIns="68569" anchor="t" anchorCtr="0">
            <a:noAutofit/>
          </a:bodyPr>
          <a:lstStyle/>
          <a:p>
            <a:pPr marL="285750" indent="-285750">
              <a:buClr>
                <a:schemeClr val="tx1"/>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Collection level metadata entered/updated in NDC</a:t>
            </a:r>
          </a:p>
          <a:p>
            <a:pPr>
              <a:buClr>
                <a:schemeClr val="tx1"/>
              </a:buClr>
              <a:buSzPct val="100000"/>
            </a:pPr>
            <a:r>
              <a:rPr lang="en-US" dirty="0">
                <a:latin typeface="Arial" panose="020B0604020202020204" pitchFamily="34" charset="0"/>
                <a:cs typeface="Arial" panose="020B0604020202020204" pitchFamily="34" charset="0"/>
              </a:rPr>
              <a:t> </a:t>
            </a:r>
          </a:p>
          <a:p>
            <a:pPr marL="285750" indent="-285750">
              <a:buClr>
                <a:schemeClr val="tx1"/>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Item-level metadata entered/updated in NDC, conforming to NGGDPP metadata schema</a:t>
            </a:r>
          </a:p>
          <a:p>
            <a:pPr marL="285750" indent="-285750">
              <a:buClr>
                <a:schemeClr val="tx1"/>
              </a:buClr>
              <a:buSzPct val="10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chemeClr val="tx1"/>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Borehole information compiled in template and uploaded to NDC</a:t>
            </a:r>
          </a:p>
          <a:p>
            <a:pPr marL="285750" indent="-285750">
              <a:buClr>
                <a:schemeClr val="tx1"/>
              </a:buClr>
              <a:buSzPct val="10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chemeClr val="tx1"/>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Critical mineral information (deposits and districts) recorded in templates and uploaded to NDC</a:t>
            </a:r>
          </a:p>
          <a:p>
            <a:pPr marL="285750" indent="-285750">
              <a:buClr>
                <a:schemeClr val="tx1"/>
              </a:buClr>
              <a:buSzPct val="10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chemeClr val="tx1"/>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Digital map products (</a:t>
            </a:r>
            <a:r>
              <a:rPr lang="en-US" dirty="0" err="1">
                <a:latin typeface="Arial" panose="020B0604020202020204" pitchFamily="34" charset="0"/>
                <a:cs typeface="Arial" panose="020B0604020202020204" pitchFamily="34" charset="0"/>
              </a:rPr>
              <a:t>GeMS</a:t>
            </a:r>
            <a:r>
              <a:rPr lang="en-US" dirty="0">
                <a:latin typeface="Arial" panose="020B0604020202020204" pitchFamily="34" charset="0"/>
                <a:cs typeface="Arial" panose="020B0604020202020204" pitchFamily="34" charset="0"/>
              </a:rPr>
              <a:t>) submitted to NGMDB (</a:t>
            </a:r>
            <a:r>
              <a:rPr lang="en-US" dirty="0">
                <a:solidFill>
                  <a:srgbClr val="00B0F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ngmdb@usgs.gov</a:t>
            </a:r>
            <a:r>
              <a:rPr lang="en-US" dirty="0">
                <a:latin typeface="Arial" panose="020B0604020202020204" pitchFamily="34" charset="0"/>
                <a:cs typeface="Arial" panose="020B0604020202020204" pitchFamily="34" charset="0"/>
              </a:rPr>
              <a:t>)</a:t>
            </a:r>
          </a:p>
          <a:p>
            <a:pPr marL="285750" indent="-285750">
              <a:buClr>
                <a:schemeClr val="tx1"/>
              </a:buClr>
              <a:buSzPct val="10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Clr>
                <a:schemeClr val="tx1"/>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Final Technical Report (FTR) (&lt; 5 pages)</a:t>
            </a:r>
          </a:p>
        </p:txBody>
      </p:sp>
      <p:pic>
        <p:nvPicPr>
          <p:cNvPr id="6" name="Picture 2">
            <a:extLst>
              <a:ext uri="{FF2B5EF4-FFF2-40B4-BE49-F238E27FC236}">
                <a16:creationId xmlns:a16="http://schemas.microsoft.com/office/drawing/2014/main" id="{6F8B52B5-7B7E-473F-8193-B69D1A052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B24F0819-942E-45BA-BC39-525DC57D4844}"/>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A942EB-2B1B-4C02-934F-6A6921564681}"/>
              </a:ext>
            </a:extLst>
          </p:cNvPr>
          <p:cNvSpPr/>
          <p:nvPr/>
        </p:nvSpPr>
        <p:spPr>
          <a:xfrm>
            <a:off x="76199" y="109519"/>
            <a:ext cx="5685971"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Project deliverables</a:t>
            </a:r>
            <a:endParaRPr lang="en-US" sz="1800" b="1"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AF267E3-B425-45FC-B857-AFC6F19DE721}"/>
              </a:ext>
            </a:extLst>
          </p:cNvPr>
          <p:cNvSpPr txBox="1"/>
          <p:nvPr/>
        </p:nvSpPr>
        <p:spPr>
          <a:xfrm>
            <a:off x="1335110" y="4547988"/>
            <a:ext cx="6332113" cy="338554"/>
          </a:xfrm>
          <a:prstGeom prst="rect">
            <a:avLst/>
          </a:prstGeom>
          <a:noFill/>
        </p:spPr>
        <p:txBody>
          <a:bodyPr wrap="square" rtlCol="0">
            <a:spAutoFit/>
          </a:bodyPr>
          <a:lstStyle/>
          <a:p>
            <a:r>
              <a:rPr lang="en-US" sz="1600" dirty="0"/>
              <a:t>Data Preservation: Grant Templates =&gt; </a:t>
            </a:r>
            <a:r>
              <a:rPr lang="en-US" sz="1600" dirty="0">
                <a:solidFill>
                  <a:srgbClr val="00B0F0"/>
                </a:solidFill>
                <a:hlinkClick r:id="rId5">
                  <a:extLst>
                    <a:ext uri="{A12FA001-AC4F-418D-AE19-62706E023703}">
                      <ahyp:hlinkClr xmlns:ahyp="http://schemas.microsoft.com/office/drawing/2018/hyperlinkcolor" val="tx"/>
                    </a:ext>
                  </a:extLst>
                </a:hlinkClick>
              </a:rPr>
              <a:t>Optional FTR template</a:t>
            </a:r>
            <a:endParaRPr lang="en-US" sz="1600" dirty="0">
              <a:solidFill>
                <a:srgbClr val="00B0F0"/>
              </a:solidFill>
            </a:endParaRPr>
          </a:p>
        </p:txBody>
      </p:sp>
    </p:spTree>
    <p:extLst>
      <p:ext uri="{BB962C8B-B14F-4D97-AF65-F5344CB8AC3E}">
        <p14:creationId xmlns:p14="http://schemas.microsoft.com/office/powerpoint/2010/main" val="251920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F9CCDA-B3E0-4E5F-82B9-03F5A553E04D}"/>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0728E4-7459-41BE-8CA3-7E774702DAAB}"/>
              </a:ext>
            </a:extLst>
          </p:cNvPr>
          <p:cNvSpPr/>
          <p:nvPr/>
        </p:nvSpPr>
        <p:spPr>
          <a:xfrm>
            <a:off x="76199" y="109519"/>
            <a:ext cx="5192843" cy="646331"/>
          </a:xfrm>
          <a:prstGeom prst="rect">
            <a:avLst/>
          </a:prstGeom>
        </p:spPr>
        <p:txBody>
          <a:bodyPr wrap="square">
            <a:spAutoFit/>
          </a:bodyPr>
          <a:lstStyle/>
          <a:p>
            <a:r>
              <a:rPr lang="en-US" sz="1800" b="1" i="1" dirty="0" err="1"/>
              <a:t>GeMS</a:t>
            </a:r>
            <a:r>
              <a:rPr lang="en-US" sz="1800" b="1" i="1" dirty="0"/>
              <a:t> </a:t>
            </a:r>
            <a:r>
              <a:rPr lang="en-US" b="1" i="1" dirty="0"/>
              <a:t>– Geologic Map Schema</a:t>
            </a:r>
            <a:endParaRPr lang="en-US" sz="1800" b="1" i="1" dirty="0"/>
          </a:p>
          <a:p>
            <a:endParaRPr lang="en-US" sz="1800" b="1" i="1" dirty="0"/>
          </a:p>
        </p:txBody>
      </p:sp>
      <p:sp>
        <p:nvSpPr>
          <p:cNvPr id="11" name="TextBox 10">
            <a:extLst>
              <a:ext uri="{FF2B5EF4-FFF2-40B4-BE49-F238E27FC236}">
                <a16:creationId xmlns:a16="http://schemas.microsoft.com/office/drawing/2014/main" id="{5A524EAF-F3EF-4691-AB79-F080EC72A622}"/>
              </a:ext>
            </a:extLst>
          </p:cNvPr>
          <p:cNvSpPr txBox="1"/>
          <p:nvPr/>
        </p:nvSpPr>
        <p:spPr>
          <a:xfrm>
            <a:off x="2006342" y="4519802"/>
            <a:ext cx="5131316" cy="369332"/>
          </a:xfrm>
          <a:prstGeom prst="rect">
            <a:avLst/>
          </a:prstGeom>
          <a:noFill/>
        </p:spPr>
        <p:txBody>
          <a:bodyPr wrap="square" rtlCol="0">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https://ngmdb.usgs.gov/Info/standards/GeMS/</a:t>
            </a:r>
            <a:r>
              <a:rPr lang="en-US" dirty="0">
                <a:solidFill>
                  <a:srgbClr val="00B0F0"/>
                </a:solidFill>
              </a:rPr>
              <a:t> </a:t>
            </a:r>
          </a:p>
        </p:txBody>
      </p:sp>
      <p:pic>
        <p:nvPicPr>
          <p:cNvPr id="3" name="Picture 2">
            <a:extLst>
              <a:ext uri="{FF2B5EF4-FFF2-40B4-BE49-F238E27FC236}">
                <a16:creationId xmlns:a16="http://schemas.microsoft.com/office/drawing/2014/main" id="{C29FC9BB-79AE-4BCA-A8E0-23869F6ABF17}"/>
              </a:ext>
            </a:extLst>
          </p:cNvPr>
          <p:cNvPicPr>
            <a:picLocks noChangeAspect="1"/>
          </p:cNvPicPr>
          <p:nvPr/>
        </p:nvPicPr>
        <p:blipFill>
          <a:blip r:embed="rId3"/>
          <a:stretch>
            <a:fillRect/>
          </a:stretch>
        </p:blipFill>
        <p:spPr>
          <a:xfrm>
            <a:off x="1063239" y="755850"/>
            <a:ext cx="2896641" cy="3739128"/>
          </a:xfrm>
          <a:prstGeom prst="rect">
            <a:avLst/>
          </a:prstGeom>
        </p:spPr>
      </p:pic>
      <p:pic>
        <p:nvPicPr>
          <p:cNvPr id="4" name="Picture 3">
            <a:extLst>
              <a:ext uri="{FF2B5EF4-FFF2-40B4-BE49-F238E27FC236}">
                <a16:creationId xmlns:a16="http://schemas.microsoft.com/office/drawing/2014/main" id="{7AA7FD7B-B230-47A6-9BD7-A1AE948EC6C8}"/>
              </a:ext>
            </a:extLst>
          </p:cNvPr>
          <p:cNvPicPr>
            <a:picLocks noChangeAspect="1"/>
          </p:cNvPicPr>
          <p:nvPr/>
        </p:nvPicPr>
        <p:blipFill>
          <a:blip r:embed="rId4"/>
          <a:stretch>
            <a:fillRect/>
          </a:stretch>
        </p:blipFill>
        <p:spPr>
          <a:xfrm>
            <a:off x="4220280" y="1597571"/>
            <a:ext cx="4447626" cy="2361369"/>
          </a:xfrm>
          <a:prstGeom prst="rect">
            <a:avLst/>
          </a:prstGeom>
        </p:spPr>
      </p:pic>
    </p:spTree>
    <p:extLst>
      <p:ext uri="{BB962C8B-B14F-4D97-AF65-F5344CB8AC3E}">
        <p14:creationId xmlns:p14="http://schemas.microsoft.com/office/powerpoint/2010/main" val="2223997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F9CCDA-B3E0-4E5F-82B9-03F5A553E04D}"/>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0728E4-7459-41BE-8CA3-7E774702DAAB}"/>
              </a:ext>
            </a:extLst>
          </p:cNvPr>
          <p:cNvSpPr/>
          <p:nvPr/>
        </p:nvSpPr>
        <p:spPr>
          <a:xfrm>
            <a:off x="76199" y="109519"/>
            <a:ext cx="5192843" cy="646331"/>
          </a:xfrm>
          <a:prstGeom prst="rect">
            <a:avLst/>
          </a:prstGeom>
        </p:spPr>
        <p:txBody>
          <a:bodyPr wrap="square">
            <a:spAutoFit/>
          </a:bodyPr>
          <a:lstStyle/>
          <a:p>
            <a:r>
              <a:rPr lang="en-US" sz="1800" b="1" i="1" dirty="0"/>
              <a:t>Data Preservation site</a:t>
            </a:r>
          </a:p>
          <a:p>
            <a:endParaRPr lang="en-US" sz="1800" b="1" i="1" dirty="0"/>
          </a:p>
        </p:txBody>
      </p:sp>
      <p:pic>
        <p:nvPicPr>
          <p:cNvPr id="7" name="Picture 6">
            <a:extLst>
              <a:ext uri="{FF2B5EF4-FFF2-40B4-BE49-F238E27FC236}">
                <a16:creationId xmlns:a16="http://schemas.microsoft.com/office/drawing/2014/main" id="{01210103-2B65-4824-8DC7-D762D04F5922}"/>
              </a:ext>
            </a:extLst>
          </p:cNvPr>
          <p:cNvPicPr>
            <a:picLocks noChangeAspect="1"/>
          </p:cNvPicPr>
          <p:nvPr/>
        </p:nvPicPr>
        <p:blipFill>
          <a:blip r:embed="rId3"/>
          <a:stretch>
            <a:fillRect/>
          </a:stretch>
        </p:blipFill>
        <p:spPr>
          <a:xfrm>
            <a:off x="758808" y="903552"/>
            <a:ext cx="7726919" cy="3475265"/>
          </a:xfrm>
          <a:prstGeom prst="rect">
            <a:avLst/>
          </a:prstGeom>
        </p:spPr>
      </p:pic>
      <p:sp>
        <p:nvSpPr>
          <p:cNvPr id="11" name="TextBox 10">
            <a:extLst>
              <a:ext uri="{FF2B5EF4-FFF2-40B4-BE49-F238E27FC236}">
                <a16:creationId xmlns:a16="http://schemas.microsoft.com/office/drawing/2014/main" id="{5A524EAF-F3EF-4691-AB79-F080EC72A622}"/>
              </a:ext>
            </a:extLst>
          </p:cNvPr>
          <p:cNvSpPr txBox="1"/>
          <p:nvPr/>
        </p:nvSpPr>
        <p:spPr>
          <a:xfrm>
            <a:off x="2539065" y="4519802"/>
            <a:ext cx="4166404" cy="369332"/>
          </a:xfrm>
          <a:prstGeom prst="rect">
            <a:avLst/>
          </a:prstGeom>
          <a:noFill/>
        </p:spPr>
        <p:txBody>
          <a:bodyPr wrap="square" rtlCol="0">
            <a:spAutoFit/>
          </a:bodyPr>
          <a:lstStyle/>
          <a:p>
            <a:r>
              <a:rPr lang="en-US" dirty="0">
                <a:solidFill>
                  <a:srgbClr val="00B0F0"/>
                </a:solidFill>
                <a:hlinkClick r:id="rId4">
                  <a:extLst>
                    <a:ext uri="{A12FA001-AC4F-418D-AE19-62706E023703}">
                      <ahyp:hlinkClr xmlns:ahyp="http://schemas.microsoft.com/office/drawing/2018/hyperlinkcolor" val="tx"/>
                    </a:ext>
                  </a:extLst>
                </a:hlinkClick>
              </a:rPr>
              <a:t>https://www.usgs.gov/datapreservation</a:t>
            </a:r>
            <a:r>
              <a:rPr lang="en-US" dirty="0">
                <a:solidFill>
                  <a:srgbClr val="00B0F0"/>
                </a:solidFill>
              </a:rPr>
              <a:t> </a:t>
            </a:r>
          </a:p>
        </p:txBody>
      </p:sp>
    </p:spTree>
    <p:extLst>
      <p:ext uri="{BB962C8B-B14F-4D97-AF65-F5344CB8AC3E}">
        <p14:creationId xmlns:p14="http://schemas.microsoft.com/office/powerpoint/2010/main" val="2115759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66AB9F-684F-4D74-9048-F92850052ECB}"/>
              </a:ext>
            </a:extLst>
          </p:cNvPr>
          <p:cNvSpPr txBox="1">
            <a:spLocks/>
          </p:cNvSpPr>
          <p:nvPr/>
        </p:nvSpPr>
        <p:spPr>
          <a:xfrm>
            <a:off x="689339" y="1676399"/>
            <a:ext cx="7765322" cy="1276205"/>
          </a:xfrm>
          <a:prstGeom prst="rect">
            <a:avLst/>
          </a:prstGeom>
        </p:spPr>
        <p:txBody>
          <a:bodyPr>
            <a:noAutofit/>
          </a:bodyPr>
          <a:lst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i="1" kern="0" dirty="0">
                <a:solidFill>
                  <a:schemeClr val="tx1"/>
                </a:solidFill>
                <a:effectLst/>
                <a:cs typeface="Arial"/>
                <a:sym typeface="Arial"/>
              </a:rPr>
              <a:t>NGGDPP’s vision is a world where all public domain physical samples and geological resources are readily discoverable, accessible and re-usable.</a:t>
            </a:r>
            <a:br>
              <a:rPr lang="en-US" sz="2400" i="1" kern="0" dirty="0">
                <a:solidFill>
                  <a:schemeClr val="tx1"/>
                </a:solidFill>
                <a:effectLst/>
                <a:cs typeface="Arial"/>
                <a:sym typeface="Arial"/>
              </a:rPr>
            </a:br>
            <a:endParaRPr lang="en-US" sz="2400" dirty="0">
              <a:solidFill>
                <a:schemeClr val="tx1"/>
              </a:solidFill>
              <a:effectLst/>
            </a:endParaRPr>
          </a:p>
        </p:txBody>
      </p:sp>
    </p:spTree>
    <p:extLst>
      <p:ext uri="{BB962C8B-B14F-4D97-AF65-F5344CB8AC3E}">
        <p14:creationId xmlns:p14="http://schemas.microsoft.com/office/powerpoint/2010/main" val="3186754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F9CCDA-B3E0-4E5F-82B9-03F5A553E04D}"/>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0728E4-7459-41BE-8CA3-7E774702DAAB}"/>
              </a:ext>
            </a:extLst>
          </p:cNvPr>
          <p:cNvSpPr/>
          <p:nvPr/>
        </p:nvSpPr>
        <p:spPr>
          <a:xfrm>
            <a:off x="76199" y="109519"/>
            <a:ext cx="5192843" cy="646331"/>
          </a:xfrm>
          <a:prstGeom prst="rect">
            <a:avLst/>
          </a:prstGeom>
        </p:spPr>
        <p:txBody>
          <a:bodyPr wrap="square">
            <a:spAutoFit/>
          </a:bodyPr>
          <a:lstStyle/>
          <a:p>
            <a:r>
              <a:rPr lang="en-US" sz="1800" b="1" i="1" dirty="0"/>
              <a:t>Data Preservation site: Grant Templates</a:t>
            </a:r>
          </a:p>
          <a:p>
            <a:endParaRPr lang="en-US" sz="1800" b="1" i="1" dirty="0"/>
          </a:p>
        </p:txBody>
      </p:sp>
      <p:sp>
        <p:nvSpPr>
          <p:cNvPr id="11" name="TextBox 10">
            <a:extLst>
              <a:ext uri="{FF2B5EF4-FFF2-40B4-BE49-F238E27FC236}">
                <a16:creationId xmlns:a16="http://schemas.microsoft.com/office/drawing/2014/main" id="{5A524EAF-F3EF-4691-AB79-F080EC72A622}"/>
              </a:ext>
            </a:extLst>
          </p:cNvPr>
          <p:cNvSpPr txBox="1"/>
          <p:nvPr/>
        </p:nvSpPr>
        <p:spPr>
          <a:xfrm>
            <a:off x="2539065" y="4519802"/>
            <a:ext cx="4166404" cy="369332"/>
          </a:xfrm>
          <a:prstGeom prst="rect">
            <a:avLst/>
          </a:prstGeom>
          <a:noFill/>
        </p:spPr>
        <p:txBody>
          <a:bodyPr wrap="square" rtlCol="0">
            <a:spAutoFit/>
          </a:bodyPr>
          <a:lstStyle/>
          <a:p>
            <a:r>
              <a:rPr lang="en-US" dirty="0">
                <a:solidFill>
                  <a:srgbClr val="00B0F0"/>
                </a:solidFill>
                <a:hlinkClick r:id="rId3">
                  <a:extLst>
                    <a:ext uri="{A12FA001-AC4F-418D-AE19-62706E023703}">
                      <ahyp:hlinkClr xmlns:ahyp="http://schemas.microsoft.com/office/drawing/2018/hyperlinkcolor" val="tx"/>
                    </a:ext>
                  </a:extLst>
                </a:hlinkClick>
              </a:rPr>
              <a:t>https://www.usgs.gov/datapreservation</a:t>
            </a:r>
            <a:r>
              <a:rPr lang="en-US" dirty="0">
                <a:solidFill>
                  <a:srgbClr val="00B0F0"/>
                </a:solidFill>
              </a:rPr>
              <a:t> </a:t>
            </a:r>
          </a:p>
        </p:txBody>
      </p:sp>
      <p:pic>
        <p:nvPicPr>
          <p:cNvPr id="3" name="Picture 2">
            <a:extLst>
              <a:ext uri="{FF2B5EF4-FFF2-40B4-BE49-F238E27FC236}">
                <a16:creationId xmlns:a16="http://schemas.microsoft.com/office/drawing/2014/main" id="{33534F77-0EC7-468B-ACF4-DA9715F1E456}"/>
              </a:ext>
            </a:extLst>
          </p:cNvPr>
          <p:cNvPicPr>
            <a:picLocks noChangeAspect="1"/>
          </p:cNvPicPr>
          <p:nvPr/>
        </p:nvPicPr>
        <p:blipFill>
          <a:blip r:embed="rId4"/>
          <a:srcRect/>
          <a:stretch/>
        </p:blipFill>
        <p:spPr>
          <a:xfrm>
            <a:off x="2003602" y="577901"/>
            <a:ext cx="5237328" cy="4004754"/>
          </a:xfrm>
          <a:prstGeom prst="rect">
            <a:avLst/>
          </a:prstGeom>
        </p:spPr>
      </p:pic>
      <p:sp>
        <p:nvSpPr>
          <p:cNvPr id="4" name="Oval 3">
            <a:extLst>
              <a:ext uri="{FF2B5EF4-FFF2-40B4-BE49-F238E27FC236}">
                <a16:creationId xmlns:a16="http://schemas.microsoft.com/office/drawing/2014/main" id="{5F2C5DF8-D64E-4113-9E9B-C1AF3EA40609}"/>
              </a:ext>
            </a:extLst>
          </p:cNvPr>
          <p:cNvSpPr/>
          <p:nvPr/>
        </p:nvSpPr>
        <p:spPr>
          <a:xfrm>
            <a:off x="2724936" y="3861520"/>
            <a:ext cx="1156320"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520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F9CCDA-B3E0-4E5F-82B9-03F5A553E04D}"/>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0728E4-7459-41BE-8CA3-7E774702DAAB}"/>
              </a:ext>
            </a:extLst>
          </p:cNvPr>
          <p:cNvSpPr/>
          <p:nvPr/>
        </p:nvSpPr>
        <p:spPr>
          <a:xfrm>
            <a:off x="76199" y="109519"/>
            <a:ext cx="5192843" cy="369332"/>
          </a:xfrm>
          <a:prstGeom prst="rect">
            <a:avLst/>
          </a:prstGeom>
        </p:spPr>
        <p:txBody>
          <a:bodyPr wrap="square">
            <a:spAutoFit/>
          </a:bodyPr>
          <a:lstStyle/>
          <a:p>
            <a:r>
              <a:rPr lang="en-US" sz="1800" b="1" i="1" dirty="0"/>
              <a:t>NDC Dashboard</a:t>
            </a:r>
          </a:p>
        </p:txBody>
      </p:sp>
      <p:pic>
        <p:nvPicPr>
          <p:cNvPr id="8" name="Picture 3">
            <a:extLst>
              <a:ext uri="{FF2B5EF4-FFF2-40B4-BE49-F238E27FC236}">
                <a16:creationId xmlns:a16="http://schemas.microsoft.com/office/drawing/2014/main" id="{FAD25D27-5E1D-4A2E-BC3F-F7255B033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0" y="735802"/>
            <a:ext cx="9019797"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8BDD095B-E278-4EB4-9E2B-9FF2EE58F427}"/>
              </a:ext>
            </a:extLst>
          </p:cNvPr>
          <p:cNvSpPr txBox="1"/>
          <p:nvPr/>
        </p:nvSpPr>
        <p:spPr>
          <a:xfrm>
            <a:off x="2246235" y="4514314"/>
            <a:ext cx="4839851" cy="369332"/>
          </a:xfrm>
          <a:prstGeom prst="rect">
            <a:avLst/>
          </a:prstGeom>
          <a:noFill/>
        </p:spPr>
        <p:txBody>
          <a:bodyPr wrap="none" rtlCol="0">
            <a:spAutoFit/>
          </a:bodyPr>
          <a:lstStyle/>
          <a:p>
            <a:r>
              <a:rPr lang="en-US" dirty="0">
                <a:solidFill>
                  <a:srgbClr val="00B0F0"/>
                </a:solidFill>
                <a:hlinkClick r:id="rId4">
                  <a:extLst>
                    <a:ext uri="{A12FA001-AC4F-418D-AE19-62706E023703}">
                      <ahyp:hlinkClr xmlns:ahyp="http://schemas.microsoft.com/office/drawing/2018/hyperlinkcolor" val="tx"/>
                    </a:ext>
                  </a:extLst>
                </a:hlinkClick>
              </a:rPr>
              <a:t>https://www.sciencebase.gov/ndcDashboard/</a:t>
            </a:r>
            <a:r>
              <a:rPr lang="en-US" dirty="0">
                <a:solidFill>
                  <a:srgbClr val="00B0F0"/>
                </a:solidFill>
              </a:rPr>
              <a:t> </a:t>
            </a:r>
          </a:p>
        </p:txBody>
      </p:sp>
      <p:sp>
        <p:nvSpPr>
          <p:cNvPr id="13" name="Oval 12">
            <a:extLst>
              <a:ext uri="{FF2B5EF4-FFF2-40B4-BE49-F238E27FC236}">
                <a16:creationId xmlns:a16="http://schemas.microsoft.com/office/drawing/2014/main" id="{B3DF0F3D-D989-4379-97A1-DAF09BAC9AEB}"/>
              </a:ext>
            </a:extLst>
          </p:cNvPr>
          <p:cNvSpPr/>
          <p:nvPr/>
        </p:nvSpPr>
        <p:spPr>
          <a:xfrm>
            <a:off x="8456555" y="1318051"/>
            <a:ext cx="619432" cy="45228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84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F6A1D85-5249-4DAD-9D66-7F25C92D0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Google Shape;72;p9">
            <a:extLst>
              <a:ext uri="{FF2B5EF4-FFF2-40B4-BE49-F238E27FC236}">
                <a16:creationId xmlns:a16="http://schemas.microsoft.com/office/drawing/2014/main" id="{3EAE9C7D-FBAA-4BB4-984D-8E2D79971540}"/>
              </a:ext>
            </a:extLst>
          </p:cNvPr>
          <p:cNvSpPr txBox="1"/>
          <p:nvPr/>
        </p:nvSpPr>
        <p:spPr>
          <a:xfrm>
            <a:off x="408319" y="856885"/>
            <a:ext cx="4163681" cy="3667944"/>
          </a:xfrm>
          <a:prstGeom prst="rect">
            <a:avLst/>
          </a:prstGeom>
          <a:noFill/>
          <a:ln>
            <a:noFill/>
          </a:ln>
        </p:spPr>
        <p:txBody>
          <a:bodyPr spcFirstLastPara="1" wrap="square" lIns="68569" tIns="68569" rIns="68569" bIns="68569" anchor="t" anchorCtr="0">
            <a:noAutofit/>
          </a:bodyPr>
          <a:lstStyle/>
          <a:p>
            <a:r>
              <a:rPr lang="en-US" sz="1400" i="1" dirty="0">
                <a:latin typeface="Arial" panose="020B0604020202020204" pitchFamily="34" charset="0"/>
                <a:cs typeface="Arial" panose="020B0604020202020204" pitchFamily="34" charset="0"/>
              </a:rPr>
              <a:t>Central Catalog for All NGGDPP activities</a:t>
            </a:r>
          </a:p>
          <a:p>
            <a:pPr marL="285750" indent="-285750">
              <a:buFont typeface="Arial" panose="020B0604020202020204" pitchFamily="34" charset="0"/>
              <a:buChar char="•"/>
            </a:pPr>
            <a:r>
              <a:rPr lang="en-US" sz="1400" dirty="0">
                <a:latin typeface="Arial"/>
                <a:cs typeface="Arial"/>
              </a:rPr>
              <a:t>Started in 2007, ~3.7 million items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Collections organized by State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Broad range of content</a:t>
            </a:r>
          </a:p>
          <a:p>
            <a:pPr marL="455930" lvl="1"/>
            <a:r>
              <a:rPr lang="en-US" sz="1200" dirty="0">
                <a:latin typeface="Arial" panose="020B0604020202020204" pitchFamily="34" charset="0"/>
                <a:cs typeface="Arial" panose="020B0604020202020204" pitchFamily="34" charset="0"/>
              </a:rPr>
              <a:t>Physical Items – Core, cuttings, outcrops</a:t>
            </a:r>
          </a:p>
          <a:p>
            <a:pPr marL="455930" lvl="1"/>
            <a:r>
              <a:rPr lang="en-US" sz="1200" dirty="0">
                <a:latin typeface="Arial" panose="020B0604020202020204" pitchFamily="34" charset="0"/>
                <a:cs typeface="Arial" panose="020B0604020202020204" pitchFamily="34" charset="0"/>
              </a:rPr>
              <a:t>Data items – Maps, images, well logs, analyses</a:t>
            </a:r>
          </a:p>
          <a:p>
            <a:endParaRPr lang="en-US" sz="1400"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Stores Metadata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Points to digital or physical location</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Minimal elements &amp; limited quality checks</a:t>
            </a:r>
          </a:p>
          <a:p>
            <a:endParaRPr lang="en-US" sz="1400"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FAIR: Difficult to find, access, use, and maintain</a:t>
            </a:r>
          </a:p>
          <a:p>
            <a:endParaRPr lang="en-US" sz="1400" i="1" dirty="0">
              <a:latin typeface="Arial" panose="020B0604020202020204" pitchFamily="34" charset="0"/>
              <a:cs typeface="Arial" panose="020B0604020202020204" pitchFamily="34" charset="0"/>
            </a:endParaRPr>
          </a:p>
          <a:p>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*FAIR = findable, accessible, interoperable. and </a:t>
            </a:r>
          </a:p>
          <a:p>
            <a:r>
              <a:rPr lang="en-US" sz="1400" i="1" dirty="0">
                <a:latin typeface="Arial" panose="020B0604020202020204" pitchFamily="34" charset="0"/>
                <a:cs typeface="Arial" panose="020B0604020202020204" pitchFamily="34" charset="0"/>
              </a:rPr>
              <a:t>  reusable</a:t>
            </a:r>
          </a:p>
          <a:p>
            <a:r>
              <a:rPr lang="en-US" sz="1400" dirty="0">
                <a:latin typeface="Arial" panose="020B0604020202020204" pitchFamily="34" charset="0"/>
                <a:cs typeface="Arial" panose="020B0604020202020204" pitchFamily="34" charset="0"/>
              </a:rPr>
              <a:t>	</a:t>
            </a:r>
            <a:endParaRPr sz="1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EF9CCDA-B3E0-4E5F-82B9-03F5A553E04D}"/>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0728E4-7459-41BE-8CA3-7E774702DAAB}"/>
              </a:ext>
            </a:extLst>
          </p:cNvPr>
          <p:cNvSpPr/>
          <p:nvPr/>
        </p:nvSpPr>
        <p:spPr>
          <a:xfrm>
            <a:off x="76199" y="109519"/>
            <a:ext cx="5192843" cy="369332"/>
          </a:xfrm>
          <a:prstGeom prst="rect">
            <a:avLst/>
          </a:prstGeom>
        </p:spPr>
        <p:txBody>
          <a:bodyPr wrap="square">
            <a:spAutoFit/>
          </a:bodyPr>
          <a:lstStyle/>
          <a:p>
            <a:r>
              <a:rPr lang="en-US" b="1" i="1">
                <a:latin typeface="Arial" panose="020B0604020202020204" pitchFamily="34" charset="0"/>
                <a:cs typeface="Arial" panose="020B0604020202020204" pitchFamily="34" charset="0"/>
              </a:rPr>
              <a:t>National Digital Catalog – Current State</a:t>
            </a:r>
          </a:p>
        </p:txBody>
      </p:sp>
      <p:pic>
        <p:nvPicPr>
          <p:cNvPr id="8" name="Picture 7">
            <a:extLst>
              <a:ext uri="{FF2B5EF4-FFF2-40B4-BE49-F238E27FC236}">
                <a16:creationId xmlns:a16="http://schemas.microsoft.com/office/drawing/2014/main" id="{386492D0-1F03-4BB5-8B0A-0A58A6151D34}"/>
              </a:ext>
            </a:extLst>
          </p:cNvPr>
          <p:cNvPicPr>
            <a:picLocks noChangeAspect="1"/>
          </p:cNvPicPr>
          <p:nvPr/>
        </p:nvPicPr>
        <p:blipFill>
          <a:blip r:embed="rId4"/>
          <a:stretch>
            <a:fillRect/>
          </a:stretch>
        </p:blipFill>
        <p:spPr>
          <a:xfrm>
            <a:off x="4738255" y="968871"/>
            <a:ext cx="4284472" cy="3394473"/>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577838E0-B47A-4B1A-BFFA-FF88D2D8D97F}"/>
              </a:ext>
            </a:extLst>
          </p:cNvPr>
          <p:cNvSpPr txBox="1"/>
          <p:nvPr/>
        </p:nvSpPr>
        <p:spPr>
          <a:xfrm>
            <a:off x="1187766" y="4657674"/>
            <a:ext cx="244810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Michaela Johnson – mrjohns@usgs.gov</a:t>
            </a:r>
          </a:p>
        </p:txBody>
      </p:sp>
    </p:spTree>
    <p:extLst>
      <p:ext uri="{BB962C8B-B14F-4D97-AF65-F5344CB8AC3E}">
        <p14:creationId xmlns:p14="http://schemas.microsoft.com/office/powerpoint/2010/main" val="215799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2;p9">
            <a:extLst>
              <a:ext uri="{FF2B5EF4-FFF2-40B4-BE49-F238E27FC236}">
                <a16:creationId xmlns:a16="http://schemas.microsoft.com/office/drawing/2014/main" id="{3EAE9C7D-FBAA-4BB4-984D-8E2D79971540}"/>
              </a:ext>
            </a:extLst>
          </p:cNvPr>
          <p:cNvSpPr txBox="1"/>
          <p:nvPr/>
        </p:nvSpPr>
        <p:spPr>
          <a:xfrm>
            <a:off x="462932" y="606127"/>
            <a:ext cx="7158376" cy="3931246"/>
          </a:xfrm>
          <a:prstGeom prst="rect">
            <a:avLst/>
          </a:prstGeom>
          <a:noFill/>
          <a:ln>
            <a:noFill/>
          </a:ln>
        </p:spPr>
        <p:txBody>
          <a:bodyPr spcFirstLastPara="1" wrap="square" lIns="68569" tIns="68569" rIns="68569" bIns="68569" anchor="t" anchorCtr="0">
            <a:noAutofit/>
          </a:bodyPr>
          <a:lstStyle/>
          <a:p>
            <a:r>
              <a:rPr lang="en-US" sz="1350" i="1" dirty="0"/>
              <a:t>In active development status</a:t>
            </a:r>
          </a:p>
          <a:p>
            <a:pPr marL="285750" indent="-285750">
              <a:buFont typeface="Arial" panose="020B0604020202020204" pitchFamily="34" charset="0"/>
              <a:buChar char="•"/>
            </a:pPr>
            <a:r>
              <a:rPr lang="en-US" sz="1350" dirty="0"/>
              <a:t>Metadata collection profile – </a:t>
            </a:r>
            <a:r>
              <a:rPr lang="en-US" sz="1350" dirty="0" err="1"/>
              <a:t>mdTools</a:t>
            </a:r>
            <a:r>
              <a:rPr lang="en-US" sz="1350" dirty="0"/>
              <a:t> editor </a:t>
            </a:r>
          </a:p>
          <a:p>
            <a:pPr marL="285750" indent="-285750">
              <a:buFont typeface="Arial" panose="020B0604020202020204" pitchFamily="34" charset="0"/>
              <a:buChar char="•"/>
            </a:pPr>
            <a:r>
              <a:rPr lang="en-US" sz="1350" dirty="0"/>
              <a:t>New NDC API</a:t>
            </a:r>
          </a:p>
          <a:p>
            <a:pPr marL="285750" indent="-285750">
              <a:buFont typeface="Arial" panose="020B0604020202020204" pitchFamily="34" charset="0"/>
              <a:buChar char="•"/>
            </a:pPr>
            <a:r>
              <a:rPr lang="en-US" sz="1350" dirty="0"/>
              <a:t>Mapping and search interface</a:t>
            </a:r>
          </a:p>
          <a:p>
            <a:pPr marL="285750" indent="-285750">
              <a:buFont typeface="Arial" panose="020B0604020202020204" pitchFamily="34" charset="0"/>
              <a:buChar char="•"/>
            </a:pPr>
            <a:r>
              <a:rPr lang="en-US" sz="1350" dirty="0"/>
              <a:t>New consolidated dashboard</a:t>
            </a:r>
            <a:endParaRPr lang="en-US" sz="1350" i="1" dirty="0"/>
          </a:p>
          <a:p>
            <a:endParaRPr lang="en-US" sz="1350" i="1" dirty="0"/>
          </a:p>
          <a:p>
            <a:r>
              <a:rPr lang="en-US" sz="1350" i="1" dirty="0"/>
              <a:t>Metadata</a:t>
            </a:r>
          </a:p>
          <a:p>
            <a:pPr marL="214313" indent="-214313">
              <a:buFont typeface="Arial" panose="020B0604020202020204" pitchFamily="34" charset="0"/>
              <a:buChar char="•"/>
            </a:pPr>
            <a:r>
              <a:rPr lang="en-US" sz="1350" dirty="0"/>
              <a:t>Expand and standardize required elements</a:t>
            </a:r>
          </a:p>
          <a:p>
            <a:pPr marL="214313" indent="-214313">
              <a:buFont typeface="Arial" panose="020B0604020202020204" pitchFamily="34" charset="0"/>
              <a:buChar char="•"/>
            </a:pPr>
            <a:r>
              <a:rPr lang="en-US" sz="1350" dirty="0"/>
              <a:t>Implement controlled vocabularies</a:t>
            </a:r>
          </a:p>
          <a:p>
            <a:pPr marL="214313" indent="-214313">
              <a:buFont typeface="Arial" panose="020B0604020202020204" pitchFamily="34" charset="0"/>
              <a:buChar char="•"/>
            </a:pPr>
            <a:r>
              <a:rPr lang="en-US" sz="1350" dirty="0"/>
              <a:t>New item-level ingest</a:t>
            </a:r>
          </a:p>
          <a:p>
            <a:r>
              <a:rPr lang="en-US" sz="1350" i="1" dirty="0"/>
              <a:t>Map and Search</a:t>
            </a:r>
          </a:p>
          <a:p>
            <a:pPr marL="214313" indent="-214313">
              <a:buFont typeface="Arial" panose="020B0604020202020204" pitchFamily="34" charset="0"/>
              <a:buChar char="•"/>
            </a:pPr>
            <a:r>
              <a:rPr lang="en-US" sz="1350" dirty="0"/>
              <a:t>Elastic search</a:t>
            </a:r>
          </a:p>
          <a:p>
            <a:pPr marL="214313" indent="-214313">
              <a:buFont typeface="Arial" panose="020B0604020202020204" pitchFamily="34" charset="0"/>
              <a:buChar char="•"/>
            </a:pPr>
            <a:r>
              <a:rPr lang="en-US" sz="1350" dirty="0"/>
              <a:t>Build map-based search capability</a:t>
            </a:r>
          </a:p>
          <a:p>
            <a:pPr marL="214313" indent="-214313">
              <a:buFont typeface="Arial" panose="020B0604020202020204" pitchFamily="34" charset="0"/>
              <a:buChar char="•"/>
            </a:pPr>
            <a:r>
              <a:rPr lang="en-US" sz="1350" dirty="0"/>
              <a:t>Improve the user interface and experience</a:t>
            </a:r>
          </a:p>
          <a:p>
            <a:r>
              <a:rPr lang="en-US" sz="1350" i="1" dirty="0"/>
              <a:t>Maintenance</a:t>
            </a:r>
          </a:p>
          <a:p>
            <a:pPr marL="214313" indent="-214313">
              <a:buFont typeface="Arial" panose="020B0604020202020204" pitchFamily="34" charset="0"/>
              <a:buChar char="•"/>
            </a:pPr>
            <a:r>
              <a:rPr lang="en-US" sz="1350" dirty="0"/>
              <a:t>Support harvesting from other data sources (where available)</a:t>
            </a:r>
          </a:p>
          <a:p>
            <a:pPr marL="214313" indent="-214313">
              <a:buFont typeface="Arial" panose="020B0604020202020204" pitchFamily="34" charset="0"/>
              <a:buChar char="•"/>
            </a:pPr>
            <a:endParaRPr lang="en-US" sz="1350" dirty="0"/>
          </a:p>
          <a:p>
            <a:r>
              <a:rPr lang="en-US" sz="1350" i="1" dirty="0"/>
              <a:t>OTWSC – </a:t>
            </a:r>
            <a:r>
              <a:rPr lang="en-US" sz="1350" i="1" dirty="0">
                <a:solidFill>
                  <a:srgbClr val="00B0F0"/>
                </a:solidFill>
                <a:hlinkClick r:id="rId3">
                  <a:extLst>
                    <a:ext uri="{A12FA001-AC4F-418D-AE19-62706E023703}">
                      <ahyp:hlinkClr xmlns:ahyp="http://schemas.microsoft.com/office/drawing/2018/hyperlinkcolor" val="tx"/>
                    </a:ext>
                  </a:extLst>
                </a:hlinkClick>
              </a:rPr>
              <a:t>Integrated Hydrology and Data Science Branch </a:t>
            </a:r>
            <a:r>
              <a:rPr lang="en-US" sz="1350" i="1" dirty="0"/>
              <a:t>re-architecture began FY21</a:t>
            </a:r>
          </a:p>
          <a:p>
            <a:endParaRPr lang="en-US" sz="1350" i="1" dirty="0"/>
          </a:p>
          <a:p>
            <a:endParaRPr lang="en-US" sz="1350" i="1" dirty="0"/>
          </a:p>
          <a:p>
            <a:r>
              <a:rPr lang="en-US" sz="1350" i="1" dirty="0"/>
              <a:t>	</a:t>
            </a:r>
            <a:endParaRPr sz="1350" i="1" dirty="0"/>
          </a:p>
        </p:txBody>
      </p:sp>
      <p:sp>
        <p:nvSpPr>
          <p:cNvPr id="9" name="Rectangle 8">
            <a:extLst>
              <a:ext uri="{FF2B5EF4-FFF2-40B4-BE49-F238E27FC236}">
                <a16:creationId xmlns:a16="http://schemas.microsoft.com/office/drawing/2014/main" id="{7EF9CCDA-B3E0-4E5F-82B9-03F5A553E04D}"/>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0728E4-7459-41BE-8CA3-7E774702DAAB}"/>
              </a:ext>
            </a:extLst>
          </p:cNvPr>
          <p:cNvSpPr/>
          <p:nvPr/>
        </p:nvSpPr>
        <p:spPr>
          <a:xfrm>
            <a:off x="76199" y="109519"/>
            <a:ext cx="5192843" cy="369332"/>
          </a:xfrm>
          <a:prstGeom prst="rect">
            <a:avLst/>
          </a:prstGeom>
        </p:spPr>
        <p:txBody>
          <a:bodyPr wrap="square">
            <a:spAutoFit/>
          </a:bodyPr>
          <a:lstStyle/>
          <a:p>
            <a:r>
              <a:rPr lang="en-US" sz="1800" b="1" i="1" dirty="0"/>
              <a:t>Improvements to the NDC</a:t>
            </a:r>
          </a:p>
        </p:txBody>
      </p:sp>
      <p:pic>
        <p:nvPicPr>
          <p:cNvPr id="10" name="Picture 6">
            <a:extLst>
              <a:ext uri="{FF2B5EF4-FFF2-40B4-BE49-F238E27FC236}">
                <a16:creationId xmlns:a16="http://schemas.microsoft.com/office/drawing/2014/main" id="{BD6806AD-9028-4DC3-A797-8107C5D0D78F}"/>
              </a:ext>
            </a:extLst>
          </p:cNvPr>
          <p:cNvPicPr>
            <a:picLocks noChangeAspect="1"/>
          </p:cNvPicPr>
          <p:nvPr/>
        </p:nvPicPr>
        <p:blipFill>
          <a:blip r:embed="rId4"/>
          <a:srcRect/>
          <a:stretch/>
        </p:blipFill>
        <p:spPr>
          <a:xfrm>
            <a:off x="5130228" y="682957"/>
            <a:ext cx="3744831" cy="3046008"/>
          </a:xfrm>
          <a:prstGeom prst="rect">
            <a:avLst/>
          </a:prstGeom>
          <a:effectLst>
            <a:outerShdw blurRad="50800" dist="38100" dir="2700000" algn="tl" rotWithShape="0">
              <a:prstClr val="black">
                <a:alpha val="40000"/>
              </a:prstClr>
            </a:outerShdw>
          </a:effectLst>
        </p:spPr>
      </p:pic>
      <p:pic>
        <p:nvPicPr>
          <p:cNvPr id="6" name="Picture 2" descr="Metadata Game Changer">
            <a:extLst>
              <a:ext uri="{FF2B5EF4-FFF2-40B4-BE49-F238E27FC236}">
                <a16:creationId xmlns:a16="http://schemas.microsoft.com/office/drawing/2014/main" id="{5B131913-3B63-4F5F-A94C-3DD8F4CA4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3390" y="4020564"/>
            <a:ext cx="731669" cy="439979"/>
          </a:xfrm>
          <a:prstGeom prst="rect">
            <a:avLst/>
          </a:prstGeom>
          <a:solidFill>
            <a:schemeClr val="tx1"/>
          </a:solidFill>
        </p:spPr>
      </p:pic>
    </p:spTree>
    <p:extLst>
      <p:ext uri="{BB962C8B-B14F-4D97-AF65-F5344CB8AC3E}">
        <p14:creationId xmlns:p14="http://schemas.microsoft.com/office/powerpoint/2010/main" val="3883398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6BB7D5E2-3584-4039-B888-EF3A2ECE9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B24F0819-942E-45BA-BC39-525DC57D4844}"/>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A942EB-2B1B-4C02-934F-6A6921564681}"/>
              </a:ext>
            </a:extLst>
          </p:cNvPr>
          <p:cNvSpPr/>
          <p:nvPr/>
        </p:nvSpPr>
        <p:spPr>
          <a:xfrm>
            <a:off x="76199" y="109519"/>
            <a:ext cx="5685971"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Improvements in progress</a:t>
            </a:r>
            <a:endParaRPr lang="en-US" sz="1800" b="1" i="1" dirty="0">
              <a:latin typeface="Arial" panose="020B0604020202020204" pitchFamily="34" charset="0"/>
              <a:cs typeface="Arial" panose="020B0604020202020204" pitchFamily="34" charset="0"/>
            </a:endParaRPr>
          </a:p>
        </p:txBody>
      </p:sp>
      <p:sp>
        <p:nvSpPr>
          <p:cNvPr id="6" name="Google Shape;56;p7">
            <a:extLst>
              <a:ext uri="{FF2B5EF4-FFF2-40B4-BE49-F238E27FC236}">
                <a16:creationId xmlns:a16="http://schemas.microsoft.com/office/drawing/2014/main" id="{4D841B79-9052-41DD-B1EC-243FE3973B4D}"/>
              </a:ext>
            </a:extLst>
          </p:cNvPr>
          <p:cNvSpPr txBox="1"/>
          <p:nvPr/>
        </p:nvSpPr>
        <p:spPr>
          <a:xfrm>
            <a:off x="457200" y="877091"/>
            <a:ext cx="6880671" cy="3632566"/>
          </a:xfrm>
          <a:prstGeom prst="rect">
            <a:avLst/>
          </a:prstGeom>
          <a:noFill/>
          <a:ln>
            <a:noFill/>
          </a:ln>
        </p:spPr>
        <p:txBody>
          <a:bodyPr spcFirstLastPara="1" wrap="square" lIns="68569" tIns="68569" rIns="68569" bIns="68569" anchor="t" anchorCtr="0">
            <a:noAutofit/>
          </a:bodyPr>
          <a:lstStyle/>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National Index of Borehole Information (NIBI)</a:t>
            </a:r>
          </a:p>
          <a:p>
            <a:pPr marL="742950" lvl="1"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Overview Wednesday, 10/27 @ 12PM MT</a:t>
            </a:r>
          </a:p>
          <a:p>
            <a:pPr marL="742950" lvl="1"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Pilot FY 2022</a:t>
            </a:r>
          </a:p>
          <a:p>
            <a:pPr marL="1200150" lvl="2"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Q1 – Pilot participant invitations (~10 state, ~3-5 fed)</a:t>
            </a:r>
          </a:p>
          <a:p>
            <a:pPr marL="742950" lvl="1"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Full implementation FY 2023</a:t>
            </a:r>
          </a:p>
          <a:p>
            <a:pPr defTabSz="914400">
              <a:buClr>
                <a:schemeClr val="tx1"/>
              </a:buClr>
              <a:buSzPct val="100000"/>
            </a:pPr>
            <a:r>
              <a:rPr lang="en-US" kern="0" dirty="0">
                <a:latin typeface="Arial" panose="020B0604020202020204" pitchFamily="34" charset="0"/>
                <a:cs typeface="Arial" panose="020B0604020202020204" pitchFamily="34" charset="0"/>
                <a:sym typeface="Arial"/>
              </a:rPr>
              <a:t> </a:t>
            </a: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Collection-level metadata profiles</a:t>
            </a:r>
          </a:p>
          <a:p>
            <a:pPr marL="742950" lvl="1"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Draft collection profile in </a:t>
            </a:r>
            <a:r>
              <a:rPr lang="en-US" kern="0" dirty="0" err="1">
                <a:latin typeface="Arial" panose="020B0604020202020204" pitchFamily="34" charset="0"/>
                <a:cs typeface="Arial" panose="020B0604020202020204" pitchFamily="34" charset="0"/>
                <a:sym typeface="Arial"/>
              </a:rPr>
              <a:t>mdJSON</a:t>
            </a:r>
            <a:endParaRPr lang="en-US" kern="0" dirty="0">
              <a:latin typeface="Arial" panose="020B0604020202020204" pitchFamily="34" charset="0"/>
              <a:cs typeface="Arial" panose="020B0604020202020204" pitchFamily="34" charset="0"/>
              <a:sym typeface="Arial"/>
            </a:endParaRPr>
          </a:p>
          <a:p>
            <a:pPr marL="742950" lvl="1" indent="-285750" defTabSz="914400">
              <a:buClr>
                <a:schemeClr val="tx1"/>
              </a:buClr>
              <a:buSzPct val="100000"/>
              <a:buFont typeface="Arial" panose="020B0604020202020204" pitchFamily="34" charset="0"/>
              <a:buChar char="•"/>
            </a:pPr>
            <a:r>
              <a:rPr lang="en-US" kern="0" dirty="0" err="1">
                <a:latin typeface="Arial" panose="020B0604020202020204" pitchFamily="34" charset="0"/>
                <a:cs typeface="Arial" panose="020B0604020202020204" pitchFamily="34" charset="0"/>
                <a:sym typeface="Arial"/>
              </a:rPr>
              <a:t>mdEditor</a:t>
            </a:r>
            <a:r>
              <a:rPr lang="en-US" kern="0" dirty="0">
                <a:latin typeface="Arial" panose="020B0604020202020204" pitchFamily="34" charset="0"/>
                <a:cs typeface="Arial" panose="020B0604020202020204" pitchFamily="34" charset="0"/>
                <a:sym typeface="Arial"/>
              </a:rPr>
              <a:t> to create/update</a:t>
            </a:r>
          </a:p>
          <a:p>
            <a:pPr marL="742950" lvl="1"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Need: embedded controlled vocab</a:t>
            </a:r>
          </a:p>
          <a:p>
            <a:pPr marL="285750" indent="-285750" defTabSz="914400">
              <a:buClr>
                <a:schemeClr val="tx1"/>
              </a:buClr>
              <a:buSzPct val="100000"/>
              <a:buFont typeface="Arial" panose="020B0604020202020204" pitchFamily="34" charset="0"/>
              <a:buChar char="•"/>
            </a:pPr>
            <a:endParaRPr lang="en-US" kern="0" dirty="0">
              <a:latin typeface="Arial" panose="020B0604020202020204" pitchFamily="34" charset="0"/>
              <a:cs typeface="Arial" panose="020B0604020202020204" pitchFamily="34" charset="0"/>
              <a:sym typeface="Arial"/>
            </a:endParaRPr>
          </a:p>
          <a:p>
            <a:pPr marL="285750"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Re-architecture of National Digital Catalog</a:t>
            </a:r>
          </a:p>
          <a:p>
            <a:pPr marL="742950" lvl="1" indent="-285750" defTabSz="914400">
              <a:buClr>
                <a:schemeClr val="tx1"/>
              </a:buClr>
              <a:buSzPct val="100000"/>
              <a:buFont typeface="Arial" panose="020B0604020202020204" pitchFamily="34" charset="0"/>
              <a:buChar char="•"/>
            </a:pPr>
            <a:r>
              <a:rPr lang="en-US" kern="0" dirty="0">
                <a:latin typeface="Arial" panose="020B0604020202020204" pitchFamily="34" charset="0"/>
                <a:cs typeface="Arial" panose="020B0604020202020204" pitchFamily="34" charset="0"/>
                <a:sym typeface="Arial"/>
              </a:rPr>
              <a:t>Overview Wednesday, 10/27 @ 12PM MT</a:t>
            </a:r>
          </a:p>
        </p:txBody>
      </p:sp>
    </p:spTree>
    <p:extLst>
      <p:ext uri="{BB962C8B-B14F-4D97-AF65-F5344CB8AC3E}">
        <p14:creationId xmlns:p14="http://schemas.microsoft.com/office/powerpoint/2010/main" val="2687639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D0776FF-811B-4B54-A80F-D1A6EE4F9766}"/>
              </a:ext>
            </a:extLst>
          </p:cNvPr>
          <p:cNvSpPr txBox="1">
            <a:spLocks/>
          </p:cNvSpPr>
          <p:nvPr/>
        </p:nvSpPr>
        <p:spPr>
          <a:xfrm>
            <a:off x="209451" y="947203"/>
            <a:ext cx="7410550" cy="3730772"/>
          </a:xfrm>
          <a:prstGeom prst="rect">
            <a:avLst/>
          </a:prstGeom>
        </p:spPr>
        <p:txBody>
          <a:bodyPr>
            <a:noAutofit/>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Wingdings 2" charset="2"/>
              <a:buNone/>
            </a:pPr>
            <a:r>
              <a:rPr lang="en-US" sz="1600" dirty="0">
                <a:solidFill>
                  <a:schemeClr val="tx1"/>
                </a:solidFill>
                <a:effectLst/>
              </a:rPr>
              <a:t>General inquiries: </a:t>
            </a:r>
            <a:r>
              <a:rPr lang="en-US" sz="1600" dirty="0">
                <a:solidFill>
                  <a:srgbClr val="00B0F0"/>
                </a:solidFill>
                <a:effectLst/>
                <a:hlinkClick r:id="rId2">
                  <a:extLst>
                    <a:ext uri="{A12FA001-AC4F-418D-AE19-62706E023703}">
                      <ahyp:hlinkClr xmlns:ahyp="http://schemas.microsoft.com/office/drawing/2018/hyperlinkcolor" val="tx"/>
                    </a:ext>
                  </a:extLst>
                </a:hlinkClick>
              </a:rPr>
              <a:t>nggdpp@usgs.gov</a:t>
            </a:r>
            <a:endParaRPr lang="en-US" sz="1600" dirty="0">
              <a:solidFill>
                <a:srgbClr val="00B0F0"/>
              </a:solidFill>
              <a:effectLst/>
            </a:endParaRPr>
          </a:p>
          <a:p>
            <a:pPr marL="0" indent="0">
              <a:buFont typeface="Wingdings 2" charset="2"/>
              <a:buNone/>
            </a:pPr>
            <a:endParaRPr lang="en-US" sz="1600" dirty="0">
              <a:solidFill>
                <a:schemeClr val="tx1"/>
              </a:solidFill>
              <a:effectLst/>
            </a:endParaRPr>
          </a:p>
          <a:p>
            <a:pPr marL="0" indent="0">
              <a:buFont typeface="Wingdings 2" charset="2"/>
              <a:buNone/>
            </a:pPr>
            <a:r>
              <a:rPr lang="en-US" sz="1600" dirty="0">
                <a:solidFill>
                  <a:schemeClr val="tx1"/>
                </a:solidFill>
                <a:effectLst/>
              </a:rPr>
              <a:t>Lindsay Powers, Program Coordinator</a:t>
            </a:r>
          </a:p>
          <a:p>
            <a:pPr marL="568575" lvl="1" indent="-285750">
              <a:buFont typeface="Arial" panose="020B0604020202020204" pitchFamily="34" charset="0"/>
              <a:buChar char="•"/>
            </a:pPr>
            <a:r>
              <a:rPr lang="en-US" sz="1450" dirty="0">
                <a:solidFill>
                  <a:schemeClr val="tx1"/>
                </a:solidFill>
                <a:effectLst/>
              </a:rPr>
              <a:t>720-292-8595, </a:t>
            </a:r>
            <a:r>
              <a:rPr lang="en-US" sz="1450" dirty="0">
                <a:solidFill>
                  <a:srgbClr val="00B0F0"/>
                </a:solidFill>
                <a:effectLst/>
                <a:hlinkClick r:id="rId3">
                  <a:extLst>
                    <a:ext uri="{A12FA001-AC4F-418D-AE19-62706E023703}">
                      <ahyp:hlinkClr xmlns:ahyp="http://schemas.microsoft.com/office/drawing/2018/hyperlinkcolor" val="tx"/>
                    </a:ext>
                  </a:extLst>
                </a:hlinkClick>
              </a:rPr>
              <a:t>lpowers@usgs.gov</a:t>
            </a:r>
            <a:endParaRPr lang="en-US" sz="1450" dirty="0">
              <a:solidFill>
                <a:srgbClr val="00B0F0"/>
              </a:solidFill>
              <a:effectLst/>
            </a:endParaRPr>
          </a:p>
          <a:p>
            <a:pPr marL="0" indent="0">
              <a:buFont typeface="Wingdings 2" charset="2"/>
              <a:buNone/>
            </a:pPr>
            <a:r>
              <a:rPr lang="en-US" sz="1600" dirty="0">
                <a:solidFill>
                  <a:schemeClr val="tx1"/>
                </a:solidFill>
                <a:effectLst/>
              </a:rPr>
              <a:t>Mikki Johnson, Associate Program Coordinator</a:t>
            </a:r>
          </a:p>
          <a:p>
            <a:pPr marL="568575" lvl="1" indent="-285750">
              <a:buFont typeface="Arial" panose="020B0604020202020204" pitchFamily="34" charset="0"/>
              <a:buChar char="•"/>
            </a:pPr>
            <a:r>
              <a:rPr lang="en-US" sz="1450" dirty="0">
                <a:solidFill>
                  <a:schemeClr val="tx1"/>
                </a:solidFill>
                <a:effectLst/>
              </a:rPr>
              <a:t>720-250-8763, </a:t>
            </a:r>
            <a:r>
              <a:rPr lang="en-US" sz="1450" dirty="0">
                <a:solidFill>
                  <a:srgbClr val="00B0F0"/>
                </a:solidFill>
                <a:effectLst/>
                <a:hlinkClick r:id="rId4">
                  <a:extLst>
                    <a:ext uri="{A12FA001-AC4F-418D-AE19-62706E023703}">
                      <ahyp:hlinkClr xmlns:ahyp="http://schemas.microsoft.com/office/drawing/2018/hyperlinkcolor" val="tx"/>
                    </a:ext>
                  </a:extLst>
                </a:hlinkClick>
              </a:rPr>
              <a:t>mrjohns@usgs.gov</a:t>
            </a:r>
            <a:endParaRPr lang="en-US" sz="1450" dirty="0">
              <a:solidFill>
                <a:srgbClr val="00B0F0"/>
              </a:solidFill>
              <a:effectLst/>
            </a:endParaRPr>
          </a:p>
          <a:p>
            <a:pPr marL="285750" indent="-285750">
              <a:lnSpc>
                <a:spcPts val="1400"/>
              </a:lnSpc>
              <a:buFont typeface="Arial" panose="020B0604020202020204" pitchFamily="34" charset="0"/>
              <a:buChar char="•"/>
            </a:pPr>
            <a:endParaRPr lang="en-US" sz="1600" dirty="0">
              <a:solidFill>
                <a:schemeClr val="tx1"/>
              </a:solidFill>
              <a:effectLst/>
            </a:endParaRPr>
          </a:p>
          <a:p>
            <a:pPr marL="0" indent="0">
              <a:buFont typeface="Wingdings 2" charset="2"/>
              <a:buNone/>
            </a:pPr>
            <a:r>
              <a:rPr lang="en-US" sz="1600" dirty="0">
                <a:solidFill>
                  <a:schemeClr val="tx1"/>
                </a:solidFill>
                <a:effectLst/>
              </a:rPr>
              <a:t>Contracting topics</a:t>
            </a:r>
          </a:p>
          <a:p>
            <a:pPr marL="27675" indent="0">
              <a:buFont typeface="Wingdings 2" charset="2"/>
              <a:buNone/>
            </a:pPr>
            <a:r>
              <a:rPr lang="en-US" sz="1600" dirty="0">
                <a:solidFill>
                  <a:schemeClr val="tx1"/>
                </a:solidFill>
                <a:effectLst/>
              </a:rPr>
              <a:t>Maggie Eastman, USGS Contracting Officer</a:t>
            </a:r>
          </a:p>
          <a:p>
            <a:pPr marL="568575" lvl="1" indent="-285750">
              <a:buFont typeface="Arial" panose="020B0604020202020204" pitchFamily="34" charset="0"/>
              <a:buChar char="•"/>
            </a:pPr>
            <a:r>
              <a:rPr lang="en-US" sz="1450" dirty="0">
                <a:solidFill>
                  <a:schemeClr val="tx1"/>
                </a:solidFill>
                <a:effectLst/>
              </a:rPr>
              <a:t>(703) 648-7366, </a:t>
            </a:r>
            <a:r>
              <a:rPr lang="en-US" sz="1450" dirty="0">
                <a:solidFill>
                  <a:srgbClr val="00B0F0"/>
                </a:solidFill>
                <a:effectLst/>
                <a:hlinkClick r:id="rId5">
                  <a:extLst>
                    <a:ext uri="{A12FA001-AC4F-418D-AE19-62706E023703}">
                      <ahyp:hlinkClr xmlns:ahyp="http://schemas.microsoft.com/office/drawing/2018/hyperlinkcolor" val="tx"/>
                    </a:ext>
                  </a:extLst>
                </a:hlinkClick>
              </a:rPr>
              <a:t>mrussell@usgs.gov</a:t>
            </a:r>
            <a:endParaRPr lang="en-US" sz="1450" dirty="0">
              <a:solidFill>
                <a:srgbClr val="00B0F0"/>
              </a:solidFill>
              <a:effectLst/>
            </a:endParaRPr>
          </a:p>
        </p:txBody>
      </p:sp>
      <p:pic>
        <p:nvPicPr>
          <p:cNvPr id="12" name="Picture 2">
            <a:extLst>
              <a:ext uri="{FF2B5EF4-FFF2-40B4-BE49-F238E27FC236}">
                <a16:creationId xmlns:a16="http://schemas.microsoft.com/office/drawing/2014/main" id="{6BB7D5E2-3584-4039-B888-EF3A2ECE9F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B24F0819-942E-45BA-BC39-525DC57D4844}"/>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A942EB-2B1B-4C02-934F-6A6921564681}"/>
              </a:ext>
            </a:extLst>
          </p:cNvPr>
          <p:cNvSpPr/>
          <p:nvPr/>
        </p:nvSpPr>
        <p:spPr>
          <a:xfrm>
            <a:off x="76199" y="109519"/>
            <a:ext cx="5685971"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Contacts</a:t>
            </a: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561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2529EC-37DA-4082-8BD6-02A226A6F107}"/>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AE29536F-3652-479D-B22F-855AA09A36CC}"/>
              </a:ext>
            </a:extLst>
          </p:cNvPr>
          <p:cNvSpPr/>
          <p:nvPr/>
        </p:nvSpPr>
        <p:spPr>
          <a:xfrm>
            <a:off x="76199" y="109519"/>
            <a:ext cx="884645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Participation eligibility</a:t>
            </a:r>
          </a:p>
        </p:txBody>
      </p:sp>
      <p:sp>
        <p:nvSpPr>
          <p:cNvPr id="6" name="Content Placeholder 2">
            <a:extLst>
              <a:ext uri="{FF2B5EF4-FFF2-40B4-BE49-F238E27FC236}">
                <a16:creationId xmlns:a16="http://schemas.microsoft.com/office/drawing/2014/main" id="{DFAF8111-80C4-4DEC-984F-F9926CF26513}"/>
              </a:ext>
            </a:extLst>
          </p:cNvPr>
          <p:cNvSpPr txBox="1">
            <a:spLocks/>
          </p:cNvSpPr>
          <p:nvPr/>
        </p:nvSpPr>
        <p:spPr>
          <a:xfrm>
            <a:off x="457200" y="1079868"/>
            <a:ext cx="8550876" cy="3730772"/>
          </a:xfrm>
          <a:prstGeom prst="rect">
            <a:avLst/>
          </a:prstGeom>
        </p:spPr>
        <p:txBody>
          <a:bodyPr>
            <a:noAutofit/>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buSzPct val="100000"/>
              <a:buFont typeface="Arial" panose="020B0604020202020204" pitchFamily="34" charset="0"/>
              <a:buChar char="•"/>
            </a:pPr>
            <a:r>
              <a:rPr lang="en-US" sz="2000" dirty="0">
                <a:solidFill>
                  <a:schemeClr val="tx1"/>
                </a:solidFill>
                <a:effectLst/>
              </a:rPr>
              <a:t>State geological surveys </a:t>
            </a:r>
          </a:p>
          <a:p>
            <a:pPr>
              <a:buSzPct val="100000"/>
              <a:buFont typeface="Arial" panose="020B0604020202020204" pitchFamily="34" charset="0"/>
              <a:buChar char="•"/>
            </a:pPr>
            <a:r>
              <a:rPr lang="en-US" sz="2000" dirty="0">
                <a:solidFill>
                  <a:schemeClr val="tx1"/>
                </a:solidFill>
                <a:effectLst/>
              </a:rPr>
              <a:t>Universities - if the state geological survey is organized under a state university system</a:t>
            </a:r>
          </a:p>
          <a:p>
            <a:pPr lvl="1">
              <a:buSzPct val="80000"/>
              <a:buFont typeface="Courier New" panose="02070309020205020404" pitchFamily="49" charset="0"/>
              <a:buChar char="o"/>
            </a:pPr>
            <a:r>
              <a:rPr lang="en-US" sz="1700" dirty="0">
                <a:solidFill>
                  <a:schemeClr val="tx1"/>
                </a:solidFill>
                <a:effectLst/>
              </a:rPr>
              <a:t>States may include partner (private, government, academia) contribution of property and services to their cost share</a:t>
            </a:r>
          </a:p>
          <a:p>
            <a:pPr marL="342900" indent="-342900">
              <a:buFont typeface="Arial" panose="020B0604020202020204" pitchFamily="34" charset="0"/>
              <a:buChar char="•"/>
            </a:pPr>
            <a:endParaRPr lang="en-US" sz="2000" dirty="0">
              <a:solidFill>
                <a:schemeClr val="tx1"/>
              </a:solidFill>
              <a:effectLst/>
            </a:endParaRPr>
          </a:p>
          <a:p>
            <a:pPr marL="342900" indent="-342900">
              <a:buFont typeface="Arial" panose="020B0604020202020204" pitchFamily="34" charset="0"/>
              <a:buChar char="•"/>
            </a:pPr>
            <a:endParaRPr lang="en-US" sz="2000" dirty="0">
              <a:solidFill>
                <a:schemeClr val="tx1"/>
              </a:solidFill>
              <a:effectLst/>
            </a:endParaRPr>
          </a:p>
        </p:txBody>
      </p:sp>
      <p:pic>
        <p:nvPicPr>
          <p:cNvPr id="8" name="Picture 7">
            <a:extLst>
              <a:ext uri="{FF2B5EF4-FFF2-40B4-BE49-F238E27FC236}">
                <a16:creationId xmlns:a16="http://schemas.microsoft.com/office/drawing/2014/main" id="{358880F6-E488-4389-9884-8142CDE1C820}"/>
              </a:ext>
            </a:extLst>
          </p:cNvPr>
          <p:cNvPicPr>
            <a:picLocks noChangeAspect="1"/>
          </p:cNvPicPr>
          <p:nvPr/>
        </p:nvPicPr>
        <p:blipFill>
          <a:blip r:embed="rId3"/>
          <a:stretch>
            <a:fillRect/>
          </a:stretch>
        </p:blipFill>
        <p:spPr>
          <a:xfrm>
            <a:off x="1260389" y="3763037"/>
            <a:ext cx="7883611" cy="1380464"/>
          </a:xfrm>
          <a:prstGeom prst="rect">
            <a:avLst/>
          </a:prstGeom>
        </p:spPr>
      </p:pic>
    </p:spTree>
    <p:extLst>
      <p:ext uri="{BB962C8B-B14F-4D97-AF65-F5344CB8AC3E}">
        <p14:creationId xmlns:p14="http://schemas.microsoft.com/office/powerpoint/2010/main" val="3848220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2529EC-37DA-4082-8BD6-02A226A6F107}"/>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AE29536F-3652-479D-B22F-855AA09A36CC}"/>
              </a:ext>
            </a:extLst>
          </p:cNvPr>
          <p:cNvSpPr/>
          <p:nvPr/>
        </p:nvSpPr>
        <p:spPr>
          <a:xfrm>
            <a:off x="76199" y="109519"/>
            <a:ext cx="884645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to apply?</a:t>
            </a:r>
          </a:p>
        </p:txBody>
      </p:sp>
      <p:sp>
        <p:nvSpPr>
          <p:cNvPr id="6" name="Content Placeholder 2">
            <a:extLst>
              <a:ext uri="{FF2B5EF4-FFF2-40B4-BE49-F238E27FC236}">
                <a16:creationId xmlns:a16="http://schemas.microsoft.com/office/drawing/2014/main" id="{DFAF8111-80C4-4DEC-984F-F9926CF26513}"/>
              </a:ext>
            </a:extLst>
          </p:cNvPr>
          <p:cNvSpPr txBox="1">
            <a:spLocks/>
          </p:cNvSpPr>
          <p:nvPr/>
        </p:nvSpPr>
        <p:spPr>
          <a:xfrm>
            <a:off x="457200" y="2181300"/>
            <a:ext cx="8550876" cy="2040868"/>
          </a:xfrm>
          <a:prstGeom prst="rect">
            <a:avLst/>
          </a:prstGeom>
        </p:spPr>
        <p:txBody>
          <a:bodyPr>
            <a:noAutofit/>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buSzPct val="100000"/>
              <a:buFont typeface="Arial" panose="020B0604020202020204" pitchFamily="34" charset="0"/>
              <a:buChar char="•"/>
            </a:pPr>
            <a:r>
              <a:rPr lang="en-US" sz="2000" dirty="0">
                <a:solidFill>
                  <a:schemeClr val="tx1"/>
                </a:solidFill>
                <a:effectLst/>
              </a:rPr>
              <a:t>Visit grants.gov, search for Grant Opportunities: G22AS00033 (or, term “data preservation”)</a:t>
            </a:r>
          </a:p>
          <a:p>
            <a:pPr>
              <a:buSzPct val="100000"/>
              <a:buFont typeface="Arial" panose="020B0604020202020204" pitchFamily="34" charset="0"/>
              <a:buChar char="•"/>
            </a:pPr>
            <a:r>
              <a:rPr lang="en-US" sz="2000" dirty="0">
                <a:solidFill>
                  <a:schemeClr val="tx1"/>
                </a:solidFill>
                <a:effectLst/>
              </a:rPr>
              <a:t>Download application and forms</a:t>
            </a:r>
          </a:p>
          <a:p>
            <a:pPr>
              <a:buSzPct val="100000"/>
              <a:buFont typeface="Arial" panose="020B0604020202020204" pitchFamily="34" charset="0"/>
              <a:buChar char="•"/>
            </a:pPr>
            <a:r>
              <a:rPr lang="en-US" sz="2000" dirty="0">
                <a:solidFill>
                  <a:schemeClr val="tx1"/>
                </a:solidFill>
                <a:effectLst/>
              </a:rPr>
              <a:t>Register in grants.gov – start early (new registration is lengthy)</a:t>
            </a:r>
          </a:p>
          <a:p>
            <a:pPr>
              <a:buSzPct val="100000"/>
              <a:buFont typeface="Arial" panose="020B0604020202020204" pitchFamily="34" charset="0"/>
              <a:buChar char="•"/>
            </a:pPr>
            <a:r>
              <a:rPr lang="en-US" sz="2000" dirty="0">
                <a:solidFill>
                  <a:schemeClr val="tx1"/>
                </a:solidFill>
                <a:effectLst/>
              </a:rPr>
              <a:t>Instructions are provided in Program Announcement</a:t>
            </a:r>
          </a:p>
        </p:txBody>
      </p:sp>
      <p:pic>
        <p:nvPicPr>
          <p:cNvPr id="7" name="Picture 2">
            <a:extLst>
              <a:ext uri="{FF2B5EF4-FFF2-40B4-BE49-F238E27FC236}">
                <a16:creationId xmlns:a16="http://schemas.microsoft.com/office/drawing/2014/main" id="{CDA4FAC8-FF9A-412D-8C96-668BA2F3D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41" y="646597"/>
            <a:ext cx="8933117" cy="1320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a:extLst>
              <a:ext uri="{FF2B5EF4-FFF2-40B4-BE49-F238E27FC236}">
                <a16:creationId xmlns:a16="http://schemas.microsoft.com/office/drawing/2014/main" id="{AFF0A89F-2F09-45CA-B8FD-38CC882F8726}"/>
              </a:ext>
            </a:extLst>
          </p:cNvPr>
          <p:cNvSpPr/>
          <p:nvPr/>
        </p:nvSpPr>
        <p:spPr>
          <a:xfrm>
            <a:off x="5361563" y="940843"/>
            <a:ext cx="3692236" cy="705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1052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4F0819-942E-45BA-BC39-525DC57D4844}"/>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A942EB-2B1B-4C02-934F-6A6921564681}"/>
              </a:ext>
            </a:extLst>
          </p:cNvPr>
          <p:cNvSpPr/>
          <p:nvPr/>
        </p:nvSpPr>
        <p:spPr>
          <a:xfrm>
            <a:off x="76199" y="109519"/>
            <a:ext cx="7540172"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2022 Priorities</a:t>
            </a:r>
          </a:p>
        </p:txBody>
      </p:sp>
      <p:sp>
        <p:nvSpPr>
          <p:cNvPr id="6" name="Content Placeholder 2">
            <a:extLst>
              <a:ext uri="{FF2B5EF4-FFF2-40B4-BE49-F238E27FC236}">
                <a16:creationId xmlns:a16="http://schemas.microsoft.com/office/drawing/2014/main" id="{7205CE47-0600-42D7-863B-F8444EC39805}"/>
              </a:ext>
            </a:extLst>
          </p:cNvPr>
          <p:cNvSpPr txBox="1">
            <a:spLocks/>
          </p:cNvSpPr>
          <p:nvPr/>
        </p:nvSpPr>
        <p:spPr>
          <a:xfrm>
            <a:off x="477371" y="1114137"/>
            <a:ext cx="8269941" cy="3730772"/>
          </a:xfrm>
          <a:prstGeom prst="rect">
            <a:avLst/>
          </a:prstGeom>
        </p:spPr>
        <p:txBody>
          <a:bodyPr>
            <a:noAutofit/>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Wingdings 2" charset="2"/>
              <a:buNone/>
            </a:pPr>
            <a:r>
              <a:rPr lang="en-US" sz="2000" dirty="0">
                <a:solidFill>
                  <a:schemeClr val="tx1"/>
                </a:solidFill>
                <a:effectLst/>
              </a:rPr>
              <a:t>Priority 1 (P1): Preserve geoscience data and materials</a:t>
            </a:r>
          </a:p>
          <a:p>
            <a:pPr marL="0" indent="0">
              <a:buFont typeface="Wingdings 2" charset="2"/>
              <a:buNone/>
            </a:pPr>
            <a:r>
              <a:rPr lang="en-US" sz="2000" dirty="0">
                <a:solidFill>
                  <a:schemeClr val="tx1"/>
                </a:solidFill>
                <a:effectLst/>
              </a:rPr>
              <a:t>Priority 2 (P2): Preserve and compile critical minerals resources and develop long-range critical minerals data preservation plan</a:t>
            </a:r>
          </a:p>
          <a:p>
            <a:pPr marL="0" indent="0">
              <a:lnSpc>
                <a:spcPts val="1000"/>
              </a:lnSpc>
              <a:buFont typeface="Wingdings 2" charset="2"/>
              <a:buNone/>
            </a:pPr>
            <a:endParaRPr lang="en-US" sz="2000" dirty="0">
              <a:solidFill>
                <a:schemeClr val="tx1"/>
              </a:solidFill>
              <a:effectLst/>
            </a:endParaRPr>
          </a:p>
          <a:p>
            <a:pPr>
              <a:buFont typeface="Wingdings" panose="05000000000000000000" pitchFamily="2" charset="2"/>
              <a:buChar char="v"/>
            </a:pPr>
            <a:r>
              <a:rPr lang="en-US" sz="2000" dirty="0">
                <a:solidFill>
                  <a:schemeClr val="tx1"/>
                </a:solidFill>
                <a:effectLst/>
              </a:rPr>
              <a:t>2022 AASG/USGS Data Rescue and Preservation Workshop </a:t>
            </a:r>
          </a:p>
          <a:p>
            <a:pPr>
              <a:buFont typeface="Wingdings" panose="05000000000000000000" pitchFamily="2" charset="2"/>
              <a:buChar char="v"/>
            </a:pPr>
            <a:r>
              <a:rPr lang="en-US" sz="2000" dirty="0">
                <a:solidFill>
                  <a:schemeClr val="tx1"/>
                </a:solidFill>
                <a:effectLst/>
              </a:rPr>
              <a:t>2022 Earth MRI Critical Minerals Workshop</a:t>
            </a:r>
          </a:p>
        </p:txBody>
      </p:sp>
      <p:pic>
        <p:nvPicPr>
          <p:cNvPr id="9" name="Picture 8">
            <a:extLst>
              <a:ext uri="{FF2B5EF4-FFF2-40B4-BE49-F238E27FC236}">
                <a16:creationId xmlns:a16="http://schemas.microsoft.com/office/drawing/2014/main" id="{6332233A-5E8A-42FE-B7BE-D410DC573035}"/>
              </a:ext>
            </a:extLst>
          </p:cNvPr>
          <p:cNvPicPr>
            <a:picLocks noChangeAspect="1"/>
          </p:cNvPicPr>
          <p:nvPr/>
        </p:nvPicPr>
        <p:blipFill>
          <a:blip r:embed="rId3"/>
          <a:stretch>
            <a:fillRect/>
          </a:stretch>
        </p:blipFill>
        <p:spPr>
          <a:xfrm>
            <a:off x="1186702" y="3389608"/>
            <a:ext cx="6770593" cy="1115156"/>
          </a:xfrm>
          <a:prstGeom prst="rect">
            <a:avLst/>
          </a:prstGeom>
        </p:spPr>
      </p:pic>
    </p:spTree>
    <p:extLst>
      <p:ext uri="{BB962C8B-B14F-4D97-AF65-F5344CB8AC3E}">
        <p14:creationId xmlns:p14="http://schemas.microsoft.com/office/powerpoint/2010/main" val="892524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4F0819-942E-45BA-BC39-525DC57D4844}"/>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A942EB-2B1B-4C02-934F-6A6921564681}"/>
              </a:ext>
            </a:extLst>
          </p:cNvPr>
          <p:cNvSpPr/>
          <p:nvPr/>
        </p:nvSpPr>
        <p:spPr>
          <a:xfrm>
            <a:off x="76199" y="109519"/>
            <a:ext cx="7540172"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Program Announcement Requirements</a:t>
            </a:r>
          </a:p>
        </p:txBody>
      </p:sp>
      <p:sp>
        <p:nvSpPr>
          <p:cNvPr id="10" name="Google Shape;56;p7">
            <a:extLst>
              <a:ext uri="{FF2B5EF4-FFF2-40B4-BE49-F238E27FC236}">
                <a16:creationId xmlns:a16="http://schemas.microsoft.com/office/drawing/2014/main" id="{6EAF56E6-8AD5-406D-B0CE-4B4AC3FD7D11}"/>
              </a:ext>
            </a:extLst>
          </p:cNvPr>
          <p:cNvSpPr txBox="1"/>
          <p:nvPr/>
        </p:nvSpPr>
        <p:spPr>
          <a:xfrm>
            <a:off x="457200" y="778374"/>
            <a:ext cx="8229600" cy="3521574"/>
          </a:xfrm>
          <a:prstGeom prst="rect">
            <a:avLst/>
          </a:prstGeom>
          <a:noFill/>
          <a:ln>
            <a:noFill/>
          </a:ln>
        </p:spPr>
        <p:txBody>
          <a:bodyPr spcFirstLastPara="1" wrap="square" lIns="68569" tIns="68569" rIns="68569" bIns="68569" anchor="t" anchorCtr="0">
            <a:noAutofit/>
          </a:bodyPr>
          <a:lstStyle/>
          <a:p>
            <a:pPr marL="285750" indent="-285750">
              <a:buClr>
                <a:schemeClr val="tx1"/>
              </a:buClr>
              <a:buSzPct val="100000"/>
              <a:buFont typeface="Arial" panose="020B0604020202020204" pitchFamily="34" charset="0"/>
              <a:buChar char="•"/>
            </a:pPr>
            <a:r>
              <a:rPr lang="en-US" dirty="0">
                <a:cs typeface="Arial" panose="020B0604020202020204" pitchFamily="34" charset="0"/>
              </a:rPr>
              <a:t>100% or greater match with state to federal funds per Priority</a:t>
            </a:r>
          </a:p>
          <a:p>
            <a:pPr marL="285750" indent="-285750">
              <a:buClr>
                <a:schemeClr val="tx1"/>
              </a:buClr>
              <a:buSzPct val="100000"/>
              <a:buFont typeface="Arial" panose="020B0604020202020204" pitchFamily="34" charset="0"/>
              <a:buChar char="•"/>
            </a:pPr>
            <a:r>
              <a:rPr lang="en-US" dirty="0">
                <a:cs typeface="Arial" panose="020B0604020202020204" pitchFamily="34" charset="0"/>
              </a:rPr>
              <a:t>Limit of no more than 4-pages per Priority description</a:t>
            </a:r>
          </a:p>
          <a:p>
            <a:pPr marL="285750" indent="-285750">
              <a:buClr>
                <a:schemeClr val="tx1"/>
              </a:buClr>
              <a:buSzPct val="100000"/>
              <a:buFont typeface="Arial" panose="020B0604020202020204" pitchFamily="34" charset="0"/>
              <a:buChar char="•"/>
            </a:pPr>
            <a:r>
              <a:rPr lang="en-US" dirty="0">
                <a:cs typeface="Arial" panose="020B0604020202020204" pitchFamily="34" charset="0"/>
              </a:rPr>
              <a:t>CVs for project personnel </a:t>
            </a:r>
          </a:p>
          <a:p>
            <a:pPr marL="285750" indent="-285750">
              <a:buClr>
                <a:schemeClr val="tx1"/>
              </a:buClr>
              <a:buSzPct val="100000"/>
              <a:buFont typeface="Arial" panose="020B0604020202020204" pitchFamily="34" charset="0"/>
              <a:buChar char="•"/>
            </a:pPr>
            <a:r>
              <a:rPr lang="en-US" dirty="0">
                <a:cs typeface="Arial" panose="020B0604020202020204" pitchFamily="34" charset="0"/>
              </a:rPr>
              <a:t>Data management plan (DMP)</a:t>
            </a:r>
          </a:p>
          <a:p>
            <a:pPr marL="285750" indent="-285750">
              <a:buClr>
                <a:schemeClr val="tx1"/>
              </a:buClr>
              <a:buSzPct val="100000"/>
              <a:buFont typeface="Arial" panose="020B0604020202020204" pitchFamily="34" charset="0"/>
              <a:buChar char="•"/>
            </a:pPr>
            <a:r>
              <a:rPr lang="en-US" dirty="0"/>
              <a:t>Digitized and scanned map products submitted to NGMDB</a:t>
            </a:r>
          </a:p>
          <a:p>
            <a:pPr marL="285750" indent="-285750">
              <a:buClr>
                <a:schemeClr val="tx1"/>
              </a:buClr>
              <a:buSzPct val="100000"/>
              <a:buFont typeface="Arial" panose="020B0604020202020204" pitchFamily="34" charset="0"/>
              <a:buChar char="•"/>
            </a:pPr>
            <a:r>
              <a:rPr lang="en-US" dirty="0">
                <a:cs typeface="Arial" panose="020B0604020202020204" pitchFamily="34" charset="0"/>
              </a:rPr>
              <a:t>Geologic maps in </a:t>
            </a:r>
            <a:r>
              <a:rPr lang="en-US" dirty="0" err="1">
                <a:cs typeface="Arial" panose="020B0604020202020204" pitchFamily="34" charset="0"/>
              </a:rPr>
              <a:t>GeMS</a:t>
            </a:r>
            <a:r>
              <a:rPr lang="en-US" dirty="0">
                <a:cs typeface="Arial" panose="020B0604020202020204" pitchFamily="34" charset="0"/>
              </a:rPr>
              <a:t> standard</a:t>
            </a:r>
          </a:p>
          <a:p>
            <a:pPr marL="285750" indent="-285750">
              <a:buClr>
                <a:schemeClr val="tx1"/>
              </a:buClr>
              <a:buSzPct val="100000"/>
              <a:buFont typeface="Arial" panose="020B0604020202020204" pitchFamily="34" charset="0"/>
              <a:buChar char="•"/>
            </a:pPr>
            <a:r>
              <a:rPr lang="en-US" dirty="0">
                <a:cs typeface="Arial" panose="020B0604020202020204" pitchFamily="34" charset="0"/>
              </a:rPr>
              <a:t>Final technical report and deliverables with metadata to the National Digital Catalog (NDC)</a:t>
            </a:r>
          </a:p>
          <a:p>
            <a:pPr marL="285750" indent="-285750">
              <a:buClr>
                <a:schemeClr val="tx1"/>
              </a:buClr>
              <a:buSzPct val="100000"/>
              <a:buFont typeface="Arial" panose="020B0604020202020204" pitchFamily="34" charset="0"/>
              <a:buChar char="•"/>
            </a:pPr>
            <a:r>
              <a:rPr lang="en-US" dirty="0">
                <a:cs typeface="Arial" panose="020B0604020202020204" pitchFamily="34" charset="0"/>
              </a:rPr>
              <a:t>Cannot use NGGDPP funds to preserve USGS assets</a:t>
            </a:r>
          </a:p>
          <a:p>
            <a:pPr marL="285750" indent="-285750">
              <a:buClr>
                <a:schemeClr val="tx1"/>
              </a:buClr>
              <a:buSzPct val="100000"/>
              <a:buFont typeface="Arial" panose="020B0604020202020204" pitchFamily="34" charset="0"/>
              <a:buChar char="•"/>
            </a:pPr>
            <a:r>
              <a:rPr lang="en-US" dirty="0">
                <a:cs typeface="Arial" panose="020B0604020202020204" pitchFamily="34" charset="0"/>
              </a:rPr>
              <a:t>Submission deadline: December 17, 2021</a:t>
            </a:r>
          </a:p>
          <a:p>
            <a:pPr marL="285750" indent="-285750">
              <a:buClr>
                <a:schemeClr val="tx1"/>
              </a:buClr>
              <a:buSzPct val="100000"/>
              <a:buFont typeface="Arial" panose="020B0604020202020204" pitchFamily="34" charset="0"/>
              <a:buChar char="•"/>
            </a:pPr>
            <a:endParaRPr lang="en-US" dirty="0">
              <a:cs typeface="Arial" panose="020B0604020202020204" pitchFamily="34" charset="0"/>
            </a:endParaRPr>
          </a:p>
          <a:p>
            <a:pPr defTabSz="914400">
              <a:buClr>
                <a:srgbClr val="000000"/>
              </a:buClr>
              <a:buSzPts val="1100"/>
            </a:pPr>
            <a:endParaRPr lang="en-US" i="1" kern="0" dirty="0">
              <a:cs typeface="Arial" panose="020B0604020202020204" pitchFamily="34" charset="0"/>
              <a:sym typeface="Arial"/>
            </a:endParaRPr>
          </a:p>
        </p:txBody>
      </p:sp>
      <p:pic>
        <p:nvPicPr>
          <p:cNvPr id="6" name="Picture 5">
            <a:extLst>
              <a:ext uri="{FF2B5EF4-FFF2-40B4-BE49-F238E27FC236}">
                <a16:creationId xmlns:a16="http://schemas.microsoft.com/office/drawing/2014/main" id="{38A789AC-8BB5-4DDF-849F-36F05CCDF1B8}"/>
              </a:ext>
            </a:extLst>
          </p:cNvPr>
          <p:cNvPicPr>
            <a:picLocks noChangeAspect="1"/>
          </p:cNvPicPr>
          <p:nvPr/>
        </p:nvPicPr>
        <p:blipFill>
          <a:blip r:embed="rId3"/>
          <a:stretch>
            <a:fillRect/>
          </a:stretch>
        </p:blipFill>
        <p:spPr>
          <a:xfrm>
            <a:off x="1515184" y="3706984"/>
            <a:ext cx="7171616" cy="1181207"/>
          </a:xfrm>
          <a:prstGeom prst="rect">
            <a:avLst/>
          </a:prstGeom>
        </p:spPr>
      </p:pic>
    </p:spTree>
    <p:extLst>
      <p:ext uri="{BB962C8B-B14F-4D97-AF65-F5344CB8AC3E}">
        <p14:creationId xmlns:p14="http://schemas.microsoft.com/office/powerpoint/2010/main" val="882653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6;p7">
            <a:extLst>
              <a:ext uri="{FF2B5EF4-FFF2-40B4-BE49-F238E27FC236}">
                <a16:creationId xmlns:a16="http://schemas.microsoft.com/office/drawing/2014/main" id="{6EAF56E6-8AD5-406D-B0CE-4B4AC3FD7D11}"/>
              </a:ext>
            </a:extLst>
          </p:cNvPr>
          <p:cNvSpPr txBox="1"/>
          <p:nvPr/>
        </p:nvSpPr>
        <p:spPr>
          <a:xfrm>
            <a:off x="457200" y="589231"/>
            <a:ext cx="7386992" cy="4068741"/>
          </a:xfrm>
          <a:prstGeom prst="rect">
            <a:avLst/>
          </a:prstGeom>
          <a:noFill/>
          <a:ln>
            <a:noFill/>
          </a:ln>
        </p:spPr>
        <p:txBody>
          <a:bodyPr spcFirstLastPara="1" wrap="square" lIns="68569" tIns="68569" rIns="68569" bIns="68569" anchor="t" anchorCtr="0">
            <a:noAutofit/>
          </a:bodyPr>
          <a:lstStyle/>
          <a:p>
            <a:pPr marL="285750" indent="-285750">
              <a:buClr>
                <a:schemeClr val="tx1"/>
              </a:buClr>
              <a:buSzPct val="100000"/>
              <a:buFont typeface="Arial" panose="020B0604020202020204" pitchFamily="34" charset="0"/>
              <a:buChar char="•"/>
            </a:pPr>
            <a:r>
              <a:rPr lang="en-US" sz="1600" dirty="0">
                <a:cs typeface="Arial" panose="020B0604020202020204" pitchFamily="34" charset="0"/>
              </a:rPr>
              <a:t>Geologic Mapping in Priority 1 only– non-GIS maps to </a:t>
            </a:r>
            <a:r>
              <a:rPr lang="en-US" sz="1600" dirty="0" err="1">
                <a:cs typeface="Arial" panose="020B0604020202020204" pitchFamily="34" charset="0"/>
              </a:rPr>
              <a:t>GeMS</a:t>
            </a:r>
            <a:endParaRPr lang="en-US" sz="1600" dirty="0">
              <a:cs typeface="Arial" panose="020B0604020202020204" pitchFamily="34" charset="0"/>
            </a:endParaRPr>
          </a:p>
          <a:p>
            <a:pPr>
              <a:buClr>
                <a:schemeClr val="tx1"/>
              </a:buClr>
              <a:buSzPct val="100000"/>
            </a:pPr>
            <a:r>
              <a:rPr lang="en-US" sz="1600" dirty="0">
                <a:cs typeface="Arial" panose="020B0604020202020204" pitchFamily="34" charset="0"/>
              </a:rPr>
              <a:t>	</a:t>
            </a:r>
            <a:r>
              <a:rPr lang="en-US" sz="1600" i="1" dirty="0">
                <a:cs typeface="Arial" panose="020B0604020202020204" pitchFamily="34" charset="0"/>
              </a:rPr>
              <a:t>(remember, no support for USGS maps)</a:t>
            </a:r>
          </a:p>
          <a:p>
            <a:pPr marL="742950" lvl="1" indent="-285750">
              <a:buClr>
                <a:schemeClr val="tx1"/>
              </a:buClr>
              <a:buSzPct val="100000"/>
              <a:buFont typeface="Arial" panose="020B0604020202020204" pitchFamily="34" charset="0"/>
              <a:buChar char="•"/>
            </a:pPr>
            <a:endParaRPr lang="en-US" sz="1600" dirty="0">
              <a:cs typeface="Arial" panose="020B0604020202020204" pitchFamily="34" charset="0"/>
            </a:endParaRPr>
          </a:p>
          <a:p>
            <a:pPr marL="285750" indent="-285750">
              <a:buClr>
                <a:schemeClr val="tx1"/>
              </a:buClr>
              <a:buSzPct val="100000"/>
              <a:buFont typeface="Arial" panose="020B0604020202020204" pitchFamily="34" charset="0"/>
              <a:buChar char="•"/>
            </a:pPr>
            <a:r>
              <a:rPr lang="en-US" sz="1600" dirty="0">
                <a:cs typeface="Arial" panose="020B0604020202020204" pitchFamily="34" charset="0"/>
              </a:rPr>
              <a:t>Support for physical infrastructure development</a:t>
            </a:r>
          </a:p>
          <a:p>
            <a:pPr marL="285750" indent="-285750">
              <a:buClr>
                <a:schemeClr val="tx1"/>
              </a:buClr>
              <a:buSzPct val="100000"/>
              <a:buFont typeface="Arial" panose="020B0604020202020204" pitchFamily="34" charset="0"/>
              <a:buChar char="•"/>
            </a:pPr>
            <a:endParaRPr lang="en-US" sz="1600" dirty="0">
              <a:cs typeface="Arial" panose="020B0604020202020204" pitchFamily="34" charset="0"/>
            </a:endParaRPr>
          </a:p>
          <a:p>
            <a:pPr marL="285750" indent="-285750">
              <a:buClr>
                <a:schemeClr val="tx1"/>
              </a:buClr>
              <a:buSzPct val="100000"/>
              <a:buFont typeface="Arial" panose="020B0604020202020204" pitchFamily="34" charset="0"/>
              <a:buChar char="•"/>
            </a:pPr>
            <a:r>
              <a:rPr lang="en-US" sz="1600" dirty="0">
                <a:cs typeface="Arial" panose="020B0604020202020204" pitchFamily="34" charset="0"/>
              </a:rPr>
              <a:t>Preservation of subsurface data and samples in both Priority 1 &amp; 2</a:t>
            </a:r>
          </a:p>
          <a:p>
            <a:pPr>
              <a:buClr>
                <a:schemeClr val="tx1"/>
              </a:buClr>
              <a:buSzPct val="100000"/>
            </a:pPr>
            <a:endParaRPr lang="en-US" sz="1600" dirty="0">
              <a:cs typeface="Arial" panose="020B0604020202020204" pitchFamily="34" charset="0"/>
            </a:endParaRPr>
          </a:p>
          <a:p>
            <a:pPr marL="285750" indent="-285750">
              <a:buClr>
                <a:schemeClr val="tx1"/>
              </a:buClr>
              <a:buSzPct val="100000"/>
              <a:buFont typeface="Arial" panose="020B0604020202020204" pitchFamily="34" charset="0"/>
              <a:buChar char="•"/>
            </a:pPr>
            <a:r>
              <a:rPr lang="en-US" sz="1600" dirty="0">
                <a:cs typeface="Arial" panose="020B0604020202020204" pitchFamily="34" charset="0"/>
              </a:rPr>
              <a:t>Workplans include QA/QC</a:t>
            </a:r>
          </a:p>
          <a:p>
            <a:pPr marL="285750" indent="-285750">
              <a:buClr>
                <a:schemeClr val="tx1"/>
              </a:buClr>
              <a:buSzPct val="100000"/>
              <a:buFont typeface="Arial" panose="020B0604020202020204" pitchFamily="34" charset="0"/>
              <a:buChar char="•"/>
            </a:pPr>
            <a:endParaRPr lang="en-US" sz="1600" dirty="0">
              <a:cs typeface="Arial" panose="020B0604020202020204" pitchFamily="34" charset="0"/>
            </a:endParaRPr>
          </a:p>
          <a:p>
            <a:pPr marL="285750" indent="-285750">
              <a:buClr>
                <a:schemeClr val="tx1"/>
              </a:buClr>
              <a:buSzPct val="100000"/>
              <a:buFont typeface="Arial" panose="020B0604020202020204" pitchFamily="34" charset="0"/>
              <a:buChar char="•"/>
            </a:pPr>
            <a:r>
              <a:rPr lang="en-US" sz="1600" dirty="0">
                <a:cs typeface="Arial" panose="020B0604020202020204" pitchFamily="34" charset="0"/>
              </a:rPr>
              <a:t>Long term data preservation strategy for critical minerals (Priority 2)</a:t>
            </a:r>
          </a:p>
          <a:p>
            <a:pPr marL="285750" indent="-285750">
              <a:buClr>
                <a:schemeClr val="tx1"/>
              </a:buClr>
              <a:buSzPct val="100000"/>
              <a:buFont typeface="Arial" panose="020B0604020202020204" pitchFamily="34" charset="0"/>
              <a:buChar char="•"/>
            </a:pPr>
            <a:endParaRPr lang="en-US" sz="1600" dirty="0">
              <a:cs typeface="Arial" panose="020B0604020202020204" pitchFamily="34" charset="0"/>
            </a:endParaRPr>
          </a:p>
          <a:p>
            <a:pPr marL="285750" indent="-285750">
              <a:buClr>
                <a:schemeClr val="tx1"/>
              </a:buClr>
              <a:buSzPct val="100000"/>
              <a:buFont typeface="Arial" panose="020B0604020202020204" pitchFamily="34" charset="0"/>
              <a:buChar char="•"/>
            </a:pPr>
            <a:r>
              <a:rPr lang="en-US" sz="1600" dirty="0">
                <a:cs typeface="Arial" panose="020B0604020202020204" pitchFamily="34" charset="0"/>
              </a:rPr>
              <a:t>Data deliverables templates (Min Deposits/Districts and Borehole)</a:t>
            </a:r>
          </a:p>
          <a:p>
            <a:pPr marL="285750" indent="-285750">
              <a:buClr>
                <a:schemeClr val="tx1"/>
              </a:buClr>
              <a:buSzPct val="100000"/>
              <a:buFont typeface="Arial" panose="020B0604020202020204" pitchFamily="34" charset="0"/>
              <a:buChar char="•"/>
            </a:pPr>
            <a:endParaRPr lang="en-US" sz="1600" dirty="0">
              <a:cs typeface="Arial" panose="020B0604020202020204" pitchFamily="34" charset="0"/>
            </a:endParaRPr>
          </a:p>
          <a:p>
            <a:pPr marL="285750" indent="-285750">
              <a:buClr>
                <a:schemeClr val="tx1"/>
              </a:buClr>
              <a:buSzPct val="100000"/>
              <a:buFont typeface="Arial" panose="020B0604020202020204" pitchFamily="34" charset="0"/>
              <a:buChar char="•"/>
            </a:pPr>
            <a:r>
              <a:rPr lang="en-US" sz="1600" dirty="0">
                <a:cs typeface="Arial" panose="020B0604020202020204" pitchFamily="34" charset="0"/>
              </a:rPr>
              <a:t>Data Management Plan in NGGDPP format</a:t>
            </a:r>
          </a:p>
          <a:p>
            <a:pPr marL="285750" indent="-285750">
              <a:buClr>
                <a:schemeClr val="tx1"/>
              </a:buClr>
              <a:buSzPct val="100000"/>
              <a:buFont typeface="Arial" panose="020B0604020202020204" pitchFamily="34" charset="0"/>
              <a:buChar char="•"/>
            </a:pPr>
            <a:endParaRPr lang="en-US" sz="1600" dirty="0">
              <a:cs typeface="Arial" panose="020B0604020202020204" pitchFamily="34" charset="0"/>
            </a:endParaRPr>
          </a:p>
          <a:p>
            <a:pPr marL="285750" indent="-285750">
              <a:buClr>
                <a:schemeClr val="tx1"/>
              </a:buClr>
              <a:buSzPct val="100000"/>
              <a:buFont typeface="Arial" panose="020B0604020202020204" pitchFamily="34" charset="0"/>
              <a:buChar char="•"/>
            </a:pPr>
            <a:r>
              <a:rPr lang="en-US" sz="1600" dirty="0">
                <a:cs typeface="Arial" panose="020B0604020202020204" pitchFamily="34" charset="0"/>
              </a:rPr>
              <a:t>2022 Workshops - Travel funding cancelled if workshops will be virtual</a:t>
            </a:r>
          </a:p>
        </p:txBody>
      </p:sp>
      <p:pic>
        <p:nvPicPr>
          <p:cNvPr id="9" name="Picture 2">
            <a:extLst>
              <a:ext uri="{FF2B5EF4-FFF2-40B4-BE49-F238E27FC236}">
                <a16:creationId xmlns:a16="http://schemas.microsoft.com/office/drawing/2014/main" id="{4060DC20-AF05-4AF1-A14D-3E5C13CF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932" y="0"/>
            <a:ext cx="14020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B24F0819-942E-45BA-BC39-525DC57D4844}"/>
              </a:ext>
            </a:extLst>
          </p:cNvPr>
          <p:cNvSpPr/>
          <p:nvPr/>
        </p:nvSpPr>
        <p:spPr>
          <a:xfrm>
            <a:off x="0" y="0"/>
            <a:ext cx="9144000" cy="57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A942EB-2B1B-4C02-934F-6A6921564681}"/>
              </a:ext>
            </a:extLst>
          </p:cNvPr>
          <p:cNvSpPr/>
          <p:nvPr/>
        </p:nvSpPr>
        <p:spPr>
          <a:xfrm>
            <a:off x="76199" y="109519"/>
            <a:ext cx="7540172" cy="36933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2022 and Recent Program Announcement Changes</a:t>
            </a:r>
          </a:p>
        </p:txBody>
      </p:sp>
    </p:spTree>
    <p:extLst>
      <p:ext uri="{BB962C8B-B14F-4D97-AF65-F5344CB8AC3E}">
        <p14:creationId xmlns:p14="http://schemas.microsoft.com/office/powerpoint/2010/main" val="2384384940"/>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E81B8DE81602458557DD15B43E0F43" ma:contentTypeVersion="10" ma:contentTypeDescription="Create a new document." ma:contentTypeScope="" ma:versionID="c5549486a2be6e1e13bacc8689e276ea">
  <xsd:schema xmlns:xsd="http://www.w3.org/2001/XMLSchema" xmlns:xs="http://www.w3.org/2001/XMLSchema" xmlns:p="http://schemas.microsoft.com/office/2006/metadata/properties" xmlns:ns2="5a6e7b71-6add-43b0-b968-08860c0e1397" xmlns:ns3="776703c0-f160-4e19-a163-f7e5c99cd31e" targetNamespace="http://schemas.microsoft.com/office/2006/metadata/properties" ma:root="true" ma:fieldsID="1790452d193ff12cbdee9c1ea3d25552" ns2:_="" ns3:_="">
    <xsd:import namespace="5a6e7b71-6add-43b0-b968-08860c0e1397"/>
    <xsd:import namespace="776703c0-f160-4e19-a163-f7e5c99cd3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6e7b71-6add-43b0-b968-08860c0e13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76703c0-f160-4e19-a163-f7e5c99cd3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121F71-EEE2-4333-B1D7-F3E90C999F6B}">
  <ds:schemaRefs>
    <ds:schemaRef ds:uri="http://schemas.microsoft.com/sharepoint/v3/contenttype/forms"/>
  </ds:schemaRefs>
</ds:datastoreItem>
</file>

<file path=customXml/itemProps2.xml><?xml version="1.0" encoding="utf-8"?>
<ds:datastoreItem xmlns:ds="http://schemas.openxmlformats.org/officeDocument/2006/customXml" ds:itemID="{D060D586-77FE-4D3C-83CB-4F10A3C39094}">
  <ds:schemaRefs>
    <ds:schemaRef ds:uri="http://schemas.microsoft.com/office/2006/metadata/properties"/>
    <ds:schemaRef ds:uri="http://schemas.microsoft.com/office/infopath/2007/PartnerControls"/>
    <ds:schemaRef ds:uri="http://www.w3.org/2000/xmlns/"/>
  </ds:schemaRefs>
</ds:datastoreItem>
</file>

<file path=customXml/itemProps3.xml><?xml version="1.0" encoding="utf-8"?>
<ds:datastoreItem xmlns:ds="http://schemas.openxmlformats.org/officeDocument/2006/customXml" ds:itemID="{451C4BA0-9C3F-4D16-AF9C-D0385A0715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6e7b71-6add-43b0-b968-08860c0e1397"/>
    <ds:schemaRef ds:uri="776703c0-f160-4e19-a163-f7e5c99cd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3797</TotalTime>
  <Words>3423</Words>
  <Application>Microsoft Office PowerPoint</Application>
  <PresentationFormat>On-screen Show (16:9)</PresentationFormat>
  <Paragraphs>516</Paragraphs>
  <Slides>45</Slides>
  <Notes>37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45</vt:i4>
      </vt:variant>
    </vt:vector>
  </HeadingPairs>
  <TitlesOfParts>
    <vt:vector size="59" baseType="lpstr">
      <vt:lpstr>Arial</vt:lpstr>
      <vt:lpstr>Calibri</vt:lpstr>
      <vt:lpstr>Calisto MT</vt:lpstr>
      <vt:lpstr>Century Gothic</vt:lpstr>
      <vt:lpstr>Courier New</vt:lpstr>
      <vt:lpstr>Univers 67 Condensed</vt:lpstr>
      <vt:lpstr>Wingdings</vt:lpstr>
      <vt:lpstr>Wingdings 2</vt:lpstr>
      <vt:lpstr>Office Theme</vt:lpstr>
      <vt:lpstr>Office Theme</vt:lpstr>
      <vt:lpstr>Office Theme</vt:lpstr>
      <vt:lpstr>Slate</vt:lpstr>
      <vt:lpstr>1_Slate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PK</dc:creator>
  <cp:lastModifiedBy>Johnson, Michaela R</cp:lastModifiedBy>
  <cp:revision>44</cp:revision>
  <dcterms:created xsi:type="dcterms:W3CDTF">2015-03-10T12:14:06Z</dcterms:created>
  <dcterms:modified xsi:type="dcterms:W3CDTF">2021-11-01T19:18:38Z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0x01010088E81B8DE81602458557DD15B43E0F43</vt:lpwstr>
  </property>
</Properties>
</file>